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45"/>
  </p:notesMasterIdLst>
  <p:sldIdLst>
    <p:sldId id="257" r:id="rId2"/>
    <p:sldId id="258" r:id="rId3"/>
    <p:sldId id="260" r:id="rId4"/>
    <p:sldId id="261" r:id="rId5"/>
    <p:sldId id="262" r:id="rId6"/>
    <p:sldId id="268" r:id="rId7"/>
    <p:sldId id="269" r:id="rId8"/>
    <p:sldId id="270" r:id="rId9"/>
    <p:sldId id="271" r:id="rId10"/>
    <p:sldId id="272" r:id="rId11"/>
    <p:sldId id="273" r:id="rId12"/>
    <p:sldId id="299" r:id="rId13"/>
    <p:sldId id="267" r:id="rId14"/>
    <p:sldId id="295" r:id="rId15"/>
    <p:sldId id="296" r:id="rId16"/>
    <p:sldId id="297" r:id="rId17"/>
    <p:sldId id="298" r:id="rId18"/>
    <p:sldId id="264" r:id="rId19"/>
    <p:sldId id="265" r:id="rId20"/>
    <p:sldId id="286" r:id="rId21"/>
    <p:sldId id="300" r:id="rId22"/>
    <p:sldId id="301" r:id="rId23"/>
    <p:sldId id="302" r:id="rId24"/>
    <p:sldId id="303" r:id="rId25"/>
    <p:sldId id="304" r:id="rId26"/>
    <p:sldId id="305" r:id="rId27"/>
    <p:sldId id="306" r:id="rId28"/>
    <p:sldId id="307" r:id="rId29"/>
    <p:sldId id="281" r:id="rId30"/>
    <p:sldId id="282" r:id="rId31"/>
    <p:sldId id="308" r:id="rId32"/>
    <p:sldId id="283" r:id="rId33"/>
    <p:sldId id="314" r:id="rId34"/>
    <p:sldId id="309" r:id="rId35"/>
    <p:sldId id="315" r:id="rId36"/>
    <p:sldId id="285" r:id="rId37"/>
    <p:sldId id="310" r:id="rId38"/>
    <p:sldId id="311" r:id="rId39"/>
    <p:sldId id="312" r:id="rId40"/>
    <p:sldId id="290" r:id="rId41"/>
    <p:sldId id="313" r:id="rId42"/>
    <p:sldId id="292" r:id="rId43"/>
    <p:sldId id="31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9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7:38:50.526"/>
    </inkml:context>
    <inkml:brush xml:id="br0">
      <inkml:brushProperty name="width" value="0.35" units="cm"/>
      <inkml:brushProperty name="height" value="0.35" units="cm"/>
      <inkml:brushProperty name="color" value="#FFFFFF"/>
    </inkml:brush>
  </inkml:definitions>
  <inkml:trace contextRef="#ctx0" brushRef="#br0">1293 249 24575,'23'1'0,"-1"1"0,29 7 0,10 1 0,295-2 0,-217-9 0,8-1 0,-280-22 0,84 13 0,-65-6 0,-216 13 0,179 6 0,125 0 0,0 0 0,-43 11 0,29-5 0,-11 3 0,27-4 0,-42 4 0,29-7 0,1 3 0,-54 16 0,58-15 0,0-2 0,0-2 0,-1 0 0,-55-2 0,61-2 0,1 3 0,-34 6 0,30-3 0,-44 1 0,-124-6 0,90-3 0,100 3 0,0-1 0,0-1 0,1 1 0,-1-2 0,-15-3 0,20 4 0,1 0 0,-1 0 0,1-1 0,0 1 0,0 0 0,-1-1 0,1 0 0,0 0 0,0 1 0,0-1 0,1 0 0,-1 0 0,0 0 0,0-1 0,1 1 0,0 0 0,-1 0 0,2-1 0,-2 0 0,2 1 0,-2-5 0,-1-8 0,1 1 0,1-1 0,0 0 0,1 1 0,0 0 0,1-1 0,5-19 0,-6 31 0,1 1 0,0-1 0,0 0 0,0 1 0,1-1 0,-1 0 0,0 1 0,1 0 0,0-1 0,-1 1 0,1 0 0,0-1 0,0 1 0,4-2 0,-2 1 0,0 1 0,0-1 0,0 1 0,1 0 0,-1 1 0,0-1 0,1 1 0,5-1 0,8-1 0,1 2 0,-1 0 0,30 3 0,-28-1 0,353 3 0,-251-4 0,-91 2 0,1 1 0,51 13 0,-65-12 0,26 8 0,-30-8 0,1 0 0,22 3 0,4-5 0,43-2 0,33 0 0,-114 1 0,-1-1 0,1 1 0,0-1 0,-1 1 0,0 0 0,1-1 0,0 1 0,-1 0 0,0 1 0,0-1 0,0 0 0,0 1 0,1-1 0,-1 1 0,0 0 0,-1-1 0,1 1 0,0 0 0,0 0 0,-1 0 0,0 1 0,1-1 0,-1 0 0,0 1 0,0-1 0,0 0 0,0 1 0,0 0 0,0 3 0,1 8 0,-1-1 0,0 0 0,0 1 0,-3 21 0,0-14 0,0 25 0,-10 64 0,4-50 0,6-40 0,0 0 0,-9 29 0,8-41 0,-1 1 0,0-1 0,0 0 0,0 0 0,-2-1 0,1 0 0,0 1 0,-1-2 0,-1 1 0,1-1 0,-1 0 0,0 0 0,-9 5 0,4-3 0,-1 0 0,1-2 0,-2 0 0,1 0 0,0 0 0,-1-2 0,-22 5 0,29-8 0,1-1 0,-1 1 0,1-1 0,0 0 0,-1-1 0,1 1 0,-1-1 0,-9-3 0,2-1 0,0-1 0,-21-10 0,22 10 0,1 2 0,-1 0 0,0 0 0,-20-2 0,-9-4 0,-48-16 0,75 22 0,-1 0 0,1 0 0,0 2 0,-25-2 0,-65 4 0,54 2 0,-11-1 0,-93-2 0,154 1 0,-1 0 0,1 0 0,0 0 0,-1 0 0,1-1 0,0 1 0,0-1 0,0 1 0,-1 0 0,1-1 0,0 0 0,-1 1 0,2-1 0,-2 0 0,1 1 0,0-1 0,0 0 0,0 0 0,-1-1 0,2 1 0,0 1 0,0-2 0,-1 2 0,1-1 0,0 0 0,0 0 0,0 0 0,0 1 0,0-1 0,0 0 0,0 0 0,0 0 0,0 1 0,1-2 0,-1 2 0,0-1 0,0 0 0,0 1 0,1-1 0,0 0 0,-1 0 0,1 0 0,2-4 0,1 1 0,0-1 0,0 1 0,0 0 0,0 0 0,0 1 0,7-4 0,8-3 0,1 1 0,0 1 0,0 1 0,0 1 0,36-7 0,22-6 0,-44 8 0,-2 0 0,60-31 0,-70 31 0,0 0 0,0 2 0,2 1 0,-1 1 0,26-5 0,-14 6 0,1 1 0,63 1 0,-69 3 0,54-10 0,-3 0 0,20-3 0,13-1 0,-81 12 0,0-3 0,51-12 0,-52 9 0,0 2 0,56-5 0,-72 12 0,9-2 0,0 1 0,29-7 0,76-25 0,-109 29 0,1 0 0,-1 2 0,32 2 0,-27-1 0,45-4 0,-55 2 0,26-4 0,50-15 0,21-7 0,-91 24 0,0 1 0,1 0 0,27 1 0,64 3 0,-78 1 0,-84 1 0,-71 11 0,-46 18 0,11-1 0,96-20 0,6 0 0,-98 5 0,127-15 0,4 0 0,-1 0 0,0 1 0,-32 7 0,10 0 0,-1-3 0,0-1 0,-68-3 0,92-2 0,15 1 0,1 1 0,-1-1 0,1 0 0,-1-1 0,0 1 0,1-1 0,0 1 0,-1-2 0,-4 0 0,8 2 0,0 0 0,-1 0 0,1 0 0,0 0 0,-1-1 0,1 1 0,0 0 0,0 0 0,0-1 0,0 1 0,-1 0 0,1 0 0,0 0 0,0 0 0,-1 0 0,1-1 0,0 1 0,0-1 0,0 1 0,0 0 0,0 0 0,0 0 0,0 0 0,0-1 0,0 1 0,0-1 0,0 1 0,0 0 0,0 0 0,0 0 0,0-1 0,0 1 0,0 0 0,0-1 0,0 1 0,0 0 0,0 0 0,0 0 0,0-1 0,0 1 0,1 0 0,-1-1 0,0 1 0,0 0 0,1 0 0,-1 0 0,0 0 0,0 0 0,0-1 0,0 1 0,0 0 0,1 0 0,-1 0 0,1-1 0,14-8 0,-14 8 0,15-7 0,-2 0 0,0 1 0,-1 0 0,2 2 0,-1 0 0,0 0 0,30-5 0,58 8 0,-18 1 0,-80 1 0,-2 0 0,1-1 0,0 1 0,0-1 0,0 0 0,-1 0 0,1 0 0,4-2 0,-6 3 0,-1-1 0,1 1 0,-1 0 0,0-1 0,0 1 0,0 0 0,1 0 0,-1 0 0,1-1 0,-1 1 0,0-1 0,0 1 0,0 0 0,0 0 0,0-1 0,1 0 0,-1 1 0,0 0 0,0 0 0,0-1 0,0 1 0,0-1 0,0 1 0,0 0 0,0-2 0,0 2 0,-1-1 0,1 0 0,0 0 0,-1 0 0,0 1 0,1-2 0,-1 2 0,0-1 0,1 0 0,-1 1 0,0-1 0,1 0 0,-1 1 0,0 0 0,-1-2 0,-9-5 0,-1 1 0,0 0 0,0 1 0,-1 0 0,1 0 0,-1 2 0,-14-3 0,1 2 0,0 1 0,-42 1 0,439 4 0,-350 0 0,-1 0 0,-1 2 0,1 0 0,35 12 0,-32-9 0,1 0 0,38 4 0,169-7 0,-125-6 0,-19 1 0,104 3 0,-167 0 0,28 8 0,-30-5 0,35 4 0,214-7 0,-140-4 0,750 2 0,-876 0 0,0 0 0,1 0 0,-2 0 0,2 2 0,-2-2 0,2 2 0,-2-1 0,1 0 0,0 1 0,-1 0 0,1 0 0,5 4 0,-7-3 0,0 0 0,0-1 0,0 1 0,0 0 0,-1 1 0,1-1 0,-1 0 0,0 1 0,0 0 0,0-1 0,0 1 0,-1 0 0,1-1 0,-1 1 0,1 7 0,-1-4 0,1 0 0,-2 0 0,1 0 0,0 0 0,-1 0 0,-2 11 0,2-15 0,-1-1 0,0 2 0,1-2 0,-2 1 0,1 0 0,0-1 0,-1 1 0,1 0 0,0-1 0,-1 1 0,0-1 0,0 1 0,0-1 0,0 0 0,0 0 0,-1 0 0,-3 2 0,-3 2 0,-1-1 0,0 0 0,0-1 0,0-1 0,-1 0 0,0 1 0,1-2 0,-1 0 0,0-1 0,1 0 0,-1-1 0,0 0 0,-15-2 0,24 3 0,0-2 0,0 1 0,0 0 0,0 0 0,1 0 0,-1-1 0,0 0 0,0 1 0,0-1 0,1 0 0,-1 0 0,0 0 0,0 0 0,0 0 0,1 0 0,0 0 0,-1-1 0,0 1 0,1-1 0,0 1 0,0-1 0,0 0 0,-1 1 0,2-1 0,-3-3 0,2 3 0,1-2 0,0 2 0,0-2 0,-1 2 0,1-2 0,1 1 0,-1 0 0,0 0 0,1 0 0,0 0 0,-1 0 0,1 0 0,0 0 0,0 1 0,0-1 0,3-3 0,0-3 0,2 1 0,-1 0 0,0 0 0,1 0 0,1 0 0,0 1 0,0 0 0,0 0 0,1 1 0,0 0 0,0 0 0,0 1 0,1 0 0,15-6 0,-20 9 0,12-3 0,0-1 0,-1-1 0,1 0 0,-1-2 0,0 1 0,-1-2 0,17-14 0,-25 20 0,1-2 0,13-6 0,-14 9 0,-2 0 0,1 0 0,0 0 0,-1-1 0,1 0 0,5-6 0,-9 10 0,-1 0 0,0 0 0,0 0 0,0-1 0,0 1 0,0 0 0,0-1 0,0 1 0,0 0 0,0 0 0,0 0 0,0-1 0,0 1 0,0-1 0,0 1 0,0 0 0,0 0 0,-1 0 0,1-1 0,0 1 0,0 0 0,0-1 0,-1 1 0,1 0 0,0 0 0,0 0 0,0 0 0,0 0 0,0-1 0,-1 1 0,1 0 0,0 0 0,-1-1 0,1 1 0,0 0 0,0 0 0,0 0 0,0 0 0,-1 0 0,1 0 0,-1 0 0,1 0 0,0 0 0,0 0 0,0 0 0,-1 0 0,1 0 0,0 0 0,-1 0 0,1 0 0,-18-2 0,18 2 0,-52-2 0,-60 6 0,90-1 0,2 1 0,-1 1 0,-26 11 0,-21 4 0,58-18 0,-28 8 0,0-2 0,0-2 0,-51 2 0,44-7 0,-155-4 0,196 3 0,0 0 0,0-1 0,0 0 0,0 1 0,0-2 0,0 1 0,0 0 0,0-1 0,0 1 0,0-1 0,1 0 0,-1-1 0,1 1 0,-1 0 0,-2-4 0,5 5 0,1 1 0,-1-1 0,1 1 0,0-1 0,0 0 0,-1 1 0,1 0 0,-1-1 0,1 0 0,0 1 0,0-1 0,0 0 0,0 1 0,0-1 0,0 0 0,0 1 0,0 0 0,0-1 0,0 0 0,0 1 0,0-1 0,0 0 0,0 1 0,0-1 0,1 0 0,-1 1 0,1 0 0,-1-1 0,0 0 0,1 0 0,-1 1 0,1-1 0,-1 1 0,0 0 0,0 0 0,0 0 0,0 0 0,0-1 0,0 1 0,0 0 0,0-1 0,1 1 0,-1 0 0,0 0 0,0 0 0,0-1 0,0 1 0,0 0 0,0-1 0,0 1 0,0 0 0,0 0 0,0 0 0,0-1 0,0 1 0,-1 0 0,1-1 0,0 1 0,-2-1 0,1 0 0,0 1 0,0 0 0,0 0 0,0-1 0,0 1 0,-1 0 0,1 0 0,0 0 0,-3 0 0,-236 0 0,99 2 0,141-2 0,-8 0 0,0-1 0,0 1 0,-8-3 0,15 3 0,-1-1 0,1 1 0,0 0 0,-1-1 0,0 0 0,1 1 0,0-1 0,-1 0 0,2 1 0,-4-3 0,4 2 0,0 1 0,-1 0 0,1-1 0,-1 1 0,1-1 0,0 1 0,0-1 0,0 0 0,0 1 0,-1 0 0,1-1 0,0 0 0,0 1 0,0-1 0,0 1 0,0-1 0,0 1 0,0-1 0,0 0 0,0 1 0,0-1 0,0 1 0,1-1 0,-1 1 0,0-1 0,0 0 0,0 1 0,1-1 0,0-1 0,1-1 0,0 1 0,0 0 0,-1 0 0,1 0 0,0 0 0,1 0 0,-1 1 0,0-1 0,0 1 0,0-1 0,5-1 0,34-13 0,-31 13 0,96-41 0,-94 39 0,0 1 0,0 0 0,0 1 0,0 1 0,1-1 0,15 1 0,79 2 0,-58 2 0,24-1 0,-69 0 0,-8 2 0,-12 3 0,-2 0 0,-1-2 0,0-1 0,-31 2 0,-60-5 0,88 0 0,32 0 0,0 2 0,18 2 0,-23-2 0,0-1 0,1 0 0,-2 1 0,2 0 0,-2 0 0,1 1 0,0 0 0,-1-1 0,0 1 0,8 6 0,4 11-1365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6A50A-49A3-4ABC-880D-BCEA225F0063}" type="datetimeFigureOut">
              <a:rPr lang="en-IN" smtClean="0"/>
              <a:t>11-07-2025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57AD1-CC9B-4303-BFE0-4870F832EF2D}" type="slidenum">
              <a:rPr lang="en-IN" smtClean="0"/>
              <a:t>‹#›</a:t>
            </a:fld>
            <a:endParaRPr lang="en-IN"/>
          </a:p>
        </p:txBody>
      </p:sp>
    </p:spTree>
    <p:extLst>
      <p:ext uri="{BB962C8B-B14F-4D97-AF65-F5344CB8AC3E}">
        <p14:creationId xmlns:p14="http://schemas.microsoft.com/office/powerpoint/2010/main" val="133479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791FEA-6D7C-42E9-9CC0-8FB9F6284BA4}" type="slidenum">
              <a:rPr lang="en-IN" smtClean="0"/>
              <a:t>1</a:t>
            </a:fld>
            <a:endParaRPr lang="en-IN"/>
          </a:p>
        </p:txBody>
      </p:sp>
    </p:spTree>
    <p:extLst>
      <p:ext uri="{BB962C8B-B14F-4D97-AF65-F5344CB8AC3E}">
        <p14:creationId xmlns:p14="http://schemas.microsoft.com/office/powerpoint/2010/main" val="63423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Drawbacks Compared to </a:t>
            </a:r>
            <a:r>
              <a:rPr lang="en-US" b="1" dirty="0" err="1"/>
              <a:t>QuIM</a:t>
            </a:r>
            <a:r>
              <a:rPr lang="en-US" b="1" dirty="0"/>
              <a:t>-RAG:</a:t>
            </a:r>
          </a:p>
          <a:p>
            <a:pPr>
              <a:buFont typeface="Arial" panose="020B0604020202020204" pitchFamily="34" charset="0"/>
              <a:buChar char="•"/>
            </a:pPr>
            <a:r>
              <a:rPr lang="en-US" dirty="0"/>
              <a:t>Offers a broad overview without delving into specific innovative retrieval methods like </a:t>
            </a:r>
            <a:r>
              <a:rPr lang="en-US" dirty="0" err="1"/>
              <a:t>QuIM</a:t>
            </a:r>
            <a:r>
              <a:rPr lang="en-US" dirty="0"/>
              <a:t>-RAG's inverted question matching.</a:t>
            </a:r>
          </a:p>
          <a:p>
            <a:pPr>
              <a:buFont typeface="Arial" panose="020B0604020202020204" pitchFamily="34" charset="0"/>
              <a:buChar char="•"/>
            </a:pPr>
            <a:r>
              <a:rPr lang="en-US" dirty="0"/>
              <a:t>Lacks experimental validation of proposed methods.</a:t>
            </a:r>
          </a:p>
          <a:p>
            <a:endParaRPr lang="en-IN" dirty="0"/>
          </a:p>
        </p:txBody>
      </p:sp>
      <p:sp>
        <p:nvSpPr>
          <p:cNvPr id="4" name="Slide Number Placeholder 3"/>
          <p:cNvSpPr>
            <a:spLocks noGrp="1"/>
          </p:cNvSpPr>
          <p:nvPr>
            <p:ph type="sldNum" sz="quarter" idx="5"/>
          </p:nvPr>
        </p:nvSpPr>
        <p:spPr/>
        <p:txBody>
          <a:bodyPr/>
          <a:lstStyle/>
          <a:p>
            <a:fld id="{78791FEA-6D7C-42E9-9CC0-8FB9F6284BA4}" type="slidenum">
              <a:rPr lang="en-IN" smtClean="0"/>
              <a:t>40</a:t>
            </a:fld>
            <a:endParaRPr lang="en-IN"/>
          </a:p>
        </p:txBody>
      </p:sp>
    </p:spTree>
    <p:extLst>
      <p:ext uri="{BB962C8B-B14F-4D97-AF65-F5344CB8AC3E}">
        <p14:creationId xmlns:p14="http://schemas.microsoft.com/office/powerpoint/2010/main" val="11070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71E92-03E3-B848-EAF6-6B2AF0B79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4B528-5B49-38FE-5398-E00A1B516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9046B2-6975-C4C6-1FAB-0353E60A901A}"/>
              </a:ext>
            </a:extLst>
          </p:cNvPr>
          <p:cNvSpPr>
            <a:spLocks noGrp="1"/>
          </p:cNvSpPr>
          <p:nvPr>
            <p:ph type="body" idx="1"/>
          </p:nvPr>
        </p:nvSpPr>
        <p:spPr/>
        <p:txBody>
          <a:bodyPr/>
          <a:lstStyle/>
          <a:p>
            <a:pPr>
              <a:buFont typeface="Arial" panose="020B0604020202020204" pitchFamily="34" charset="0"/>
              <a:buChar char="•"/>
            </a:pPr>
            <a:r>
              <a:rPr lang="en-US" b="1" dirty="0"/>
              <a:t>Drawbacks Compared to </a:t>
            </a:r>
            <a:r>
              <a:rPr lang="en-US" b="1" dirty="0" err="1"/>
              <a:t>QuIM</a:t>
            </a:r>
            <a:r>
              <a:rPr lang="en-US" b="1" dirty="0"/>
              <a:t>-RAG:</a:t>
            </a:r>
          </a:p>
          <a:p>
            <a:pPr>
              <a:buFont typeface="Arial" panose="020B0604020202020204" pitchFamily="34" charset="0"/>
              <a:buChar char="•"/>
            </a:pPr>
            <a:r>
              <a:rPr lang="en-US" dirty="0"/>
              <a:t>Offers a broad overview without delving into specific innovative retrieval methods like </a:t>
            </a:r>
            <a:r>
              <a:rPr lang="en-US" dirty="0" err="1"/>
              <a:t>QuIM</a:t>
            </a:r>
            <a:r>
              <a:rPr lang="en-US" dirty="0"/>
              <a:t>-RAG's inverted question matching.</a:t>
            </a:r>
          </a:p>
          <a:p>
            <a:pPr>
              <a:buFont typeface="Arial" panose="020B0604020202020204" pitchFamily="34" charset="0"/>
              <a:buChar char="•"/>
            </a:pPr>
            <a:r>
              <a:rPr lang="en-US" dirty="0"/>
              <a:t>Lacks experimental validation of proposed methods.</a:t>
            </a:r>
          </a:p>
          <a:p>
            <a:endParaRPr lang="en-IN" dirty="0"/>
          </a:p>
        </p:txBody>
      </p:sp>
      <p:sp>
        <p:nvSpPr>
          <p:cNvPr id="4" name="Slide Number Placeholder 3">
            <a:extLst>
              <a:ext uri="{FF2B5EF4-FFF2-40B4-BE49-F238E27FC236}">
                <a16:creationId xmlns:a16="http://schemas.microsoft.com/office/drawing/2014/main" id="{BC5001C1-55D7-1734-6482-31CEFB17C9C5}"/>
              </a:ext>
            </a:extLst>
          </p:cNvPr>
          <p:cNvSpPr>
            <a:spLocks noGrp="1"/>
          </p:cNvSpPr>
          <p:nvPr>
            <p:ph type="sldNum" sz="quarter" idx="5"/>
          </p:nvPr>
        </p:nvSpPr>
        <p:spPr/>
        <p:txBody>
          <a:bodyPr/>
          <a:lstStyle/>
          <a:p>
            <a:fld id="{78791FEA-6D7C-42E9-9CC0-8FB9F6284BA4}" type="slidenum">
              <a:rPr lang="en-IN" smtClean="0"/>
              <a:t>41</a:t>
            </a:fld>
            <a:endParaRPr lang="en-IN"/>
          </a:p>
        </p:txBody>
      </p:sp>
    </p:spTree>
    <p:extLst>
      <p:ext uri="{BB962C8B-B14F-4D97-AF65-F5344CB8AC3E}">
        <p14:creationId xmlns:p14="http://schemas.microsoft.com/office/powerpoint/2010/main" val="2585324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CAB9-CDF7-66B5-482F-C451A048D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8DDA6-9632-3BF3-35BF-980A076A4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38EC5-13F1-ED3B-FB9D-065E419ACFD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BD7B0B1-A4E6-54E5-F252-185850450E8E}"/>
              </a:ext>
            </a:extLst>
          </p:cNvPr>
          <p:cNvSpPr>
            <a:spLocks noGrp="1"/>
          </p:cNvSpPr>
          <p:nvPr>
            <p:ph type="sldNum" sz="quarter" idx="5"/>
          </p:nvPr>
        </p:nvSpPr>
        <p:spPr/>
        <p:txBody>
          <a:bodyPr/>
          <a:lstStyle/>
          <a:p>
            <a:fld id="{78791FEA-6D7C-42E9-9CC0-8FB9F6284BA4}" type="slidenum">
              <a:rPr lang="en-IN" smtClean="0"/>
              <a:t>42</a:t>
            </a:fld>
            <a:endParaRPr lang="en-IN"/>
          </a:p>
        </p:txBody>
      </p:sp>
    </p:spTree>
    <p:extLst>
      <p:ext uri="{BB962C8B-B14F-4D97-AF65-F5344CB8AC3E}">
        <p14:creationId xmlns:p14="http://schemas.microsoft.com/office/powerpoint/2010/main" val="420484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1CF3-2D18-678F-6DEC-AB08B9DD25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46C75A-8795-32AF-DD6B-4AC04D0DE3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5002FF-634D-03BC-8BD1-4155658251B4}"/>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5D953F28-0BF7-958C-E14A-2A1B036366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B16B78-6889-F242-3058-6EC102547703}"/>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1704811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0179-0E1F-B46C-A7D1-93702C3366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298964-274C-69F8-2477-5CF2193E37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3F82F1-D335-5175-BF19-1E47553DD124}"/>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9AABC13B-87C4-2C63-0541-A41E9B8AAE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E0F3B8-0E20-2CFC-24CB-AC6FFB45A8EF}"/>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256358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F6071B-2A5A-BF8D-A908-F1D8D09093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B6F62E-75CE-6469-F9D1-941542040B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03DA68-C9CE-CFCC-7B98-E7EF0F128AD3}"/>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9FD7B0DE-BB5C-03C6-17F7-6A285F9584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A4FC6D-AA82-86BB-6D3F-589FC483EF0F}"/>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35454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0F57-8CF3-B407-11D4-2EE150BB23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1688A1-9742-6250-54EA-D6EF65CF83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285415-BC58-A9A7-1EC2-E11105946353}"/>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F6A9B923-111D-AE15-B092-124F8547B5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99F928-1718-B8CA-6765-EA979A1753F7}"/>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705885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396DD-5DE5-7CFA-5826-9DFD6BA4E7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7AF68A7-71A0-2E7D-4D75-C303048EE3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951136-F20C-2DF9-E63C-A30453DB625F}"/>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420B05E6-EC09-E6C5-EBBA-CC42F16B53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D653D5-31B5-6FEC-990A-CEA8037C68E8}"/>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3895945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FCDE-A70A-5283-502A-2179C3D799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79F298-8D7D-59B7-ADD6-C2CD68E05E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575FBD-F5FD-4521-6FCB-72AC4ACB5D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984017-53CE-56B6-2027-A7C9F6285B06}"/>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6" name="Footer Placeholder 5">
            <a:extLst>
              <a:ext uri="{FF2B5EF4-FFF2-40B4-BE49-F238E27FC236}">
                <a16:creationId xmlns:a16="http://schemas.microsoft.com/office/drawing/2014/main" id="{44C7AF0F-5C9B-A937-E6C6-97BCDF9DA5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E425B7-0C8D-D59A-2ABC-B4D7D59207E4}"/>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3923347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6523-DE5E-5495-8C70-470349A962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24ECDF-6242-A11F-F41C-4E8A83C1D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678B26-C397-EC8E-8D20-94C6077081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1AAA482-D0C2-E085-BADF-101C0909D3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5AC449-554B-9245-4395-0D7DCACA17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574DAC-9CE6-D04E-8E70-779892AEF217}"/>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8" name="Footer Placeholder 7">
            <a:extLst>
              <a:ext uri="{FF2B5EF4-FFF2-40B4-BE49-F238E27FC236}">
                <a16:creationId xmlns:a16="http://schemas.microsoft.com/office/drawing/2014/main" id="{DFA9A1DE-A2D7-E750-FD91-795528AD63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87FA6B-7DD4-2313-8532-5BFBCDF980E9}"/>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584931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DEA67-C068-7E34-DF41-F1FD155116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A709E92-61F6-CA4B-5CB7-4C074B6D2DEC}"/>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4" name="Footer Placeholder 3">
            <a:extLst>
              <a:ext uri="{FF2B5EF4-FFF2-40B4-BE49-F238E27FC236}">
                <a16:creationId xmlns:a16="http://schemas.microsoft.com/office/drawing/2014/main" id="{C4FBB96B-908E-713A-EBDB-7B3CB752F2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297BC1-58E8-D701-97A2-A53CD128DB8C}"/>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52226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A94D08-8266-5662-7D99-BF1EBAD8A9FA}"/>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3" name="Footer Placeholder 2">
            <a:extLst>
              <a:ext uri="{FF2B5EF4-FFF2-40B4-BE49-F238E27FC236}">
                <a16:creationId xmlns:a16="http://schemas.microsoft.com/office/drawing/2014/main" id="{C60F0A7E-D982-CF4A-13EE-00B02ED7558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5CA65D-8A9A-F9FB-A3EF-084517686FD4}"/>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1529290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D2E6-DC4F-ADCC-76BF-29F1E1CF3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B5240A-0E36-B2CB-F4E9-143E01994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40BDA86-50EA-45A7-260F-0BCC0F237F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64DC94-B1AE-6B6B-C0D0-FD965A48891A}"/>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6" name="Footer Placeholder 5">
            <a:extLst>
              <a:ext uri="{FF2B5EF4-FFF2-40B4-BE49-F238E27FC236}">
                <a16:creationId xmlns:a16="http://schemas.microsoft.com/office/drawing/2014/main" id="{C1928703-96BE-EA90-C881-747ED28177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8D8127-572A-9C7E-5A9C-2E173BD88017}"/>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844172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9177-4FF8-DE72-72B3-0FCB1FF99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80DF06-EE37-242D-CED2-AC371F4097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EAD8C4-F836-5B77-3C38-4C5965C12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D6B6DA-117F-6334-759E-A1847D85E4C3}"/>
              </a:ext>
            </a:extLst>
          </p:cNvPr>
          <p:cNvSpPr>
            <a:spLocks noGrp="1"/>
          </p:cNvSpPr>
          <p:nvPr>
            <p:ph type="dt" sz="half" idx="10"/>
          </p:nvPr>
        </p:nvSpPr>
        <p:spPr/>
        <p:txBody>
          <a:bodyPr/>
          <a:lstStyle/>
          <a:p>
            <a:fld id="{8CE3752D-EA75-46F8-AC53-1D79CAE45E4B}" type="datetimeFigureOut">
              <a:rPr lang="en-IN" smtClean="0"/>
              <a:t>11-07-2025</a:t>
            </a:fld>
            <a:endParaRPr lang="en-IN"/>
          </a:p>
        </p:txBody>
      </p:sp>
      <p:sp>
        <p:nvSpPr>
          <p:cNvPr id="6" name="Footer Placeholder 5">
            <a:extLst>
              <a:ext uri="{FF2B5EF4-FFF2-40B4-BE49-F238E27FC236}">
                <a16:creationId xmlns:a16="http://schemas.microsoft.com/office/drawing/2014/main" id="{96CF7108-47AE-B7F9-D330-9FD329A3C5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2C6870-F5C9-FD67-A349-CDFA18E986C4}"/>
              </a:ext>
            </a:extLst>
          </p:cNvPr>
          <p:cNvSpPr>
            <a:spLocks noGrp="1"/>
          </p:cNvSpPr>
          <p:nvPr>
            <p:ph type="sldNum" sz="quarter" idx="12"/>
          </p:nvPr>
        </p:nvSpPr>
        <p:spPr/>
        <p:txBody>
          <a:bodyPr/>
          <a:lstStyle/>
          <a:p>
            <a:fld id="{23C9418D-E8A9-4DC0-97D5-CDECE2669AC8}" type="slidenum">
              <a:rPr lang="en-IN" smtClean="0"/>
              <a:t>‹#›</a:t>
            </a:fld>
            <a:endParaRPr lang="en-IN"/>
          </a:p>
        </p:txBody>
      </p:sp>
    </p:spTree>
    <p:extLst>
      <p:ext uri="{BB962C8B-B14F-4D97-AF65-F5344CB8AC3E}">
        <p14:creationId xmlns:p14="http://schemas.microsoft.com/office/powerpoint/2010/main" val="2661083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8F64D6-B3D0-2385-B495-EF0B18FEF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A054A4-BA9A-9B38-0D14-325AF4970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9361AC-A774-A28A-726D-0C5C27F3DB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3752D-EA75-46F8-AC53-1D79CAE45E4B}" type="datetimeFigureOut">
              <a:rPr lang="en-IN" smtClean="0"/>
              <a:t>11-07-2025</a:t>
            </a:fld>
            <a:endParaRPr lang="en-IN"/>
          </a:p>
        </p:txBody>
      </p:sp>
      <p:sp>
        <p:nvSpPr>
          <p:cNvPr id="5" name="Footer Placeholder 4">
            <a:extLst>
              <a:ext uri="{FF2B5EF4-FFF2-40B4-BE49-F238E27FC236}">
                <a16:creationId xmlns:a16="http://schemas.microsoft.com/office/drawing/2014/main" id="{EA3B76B6-E56D-C8F8-A41E-515828E7FB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12AF659-560F-53AA-7F69-8EA915A126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C9418D-E8A9-4DC0-97D5-CDECE2669AC8}" type="slidenum">
              <a:rPr lang="en-IN" smtClean="0"/>
              <a:t>‹#›</a:t>
            </a:fld>
            <a:endParaRPr lang="en-IN"/>
          </a:p>
        </p:txBody>
      </p:sp>
    </p:spTree>
    <p:extLst>
      <p:ext uri="{BB962C8B-B14F-4D97-AF65-F5344CB8AC3E}">
        <p14:creationId xmlns:p14="http://schemas.microsoft.com/office/powerpoint/2010/main" val="15267953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customXml" Target="../ink/ink1.xml"/><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career-advising.ndsu.edu/"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catalog.ndsu.edu/"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0.svg"/><Relationship Id="rId7"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44.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0.svg"/><Relationship Id="rId7"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1"/>
            <a:ext cx="4189831" cy="4189831"/>
          </a:xfrm>
          <a:custGeom>
            <a:avLst/>
            <a:gdLst/>
            <a:ahLst/>
            <a:cxnLst/>
            <a:rect l="l" t="t" r="r" b="b"/>
            <a:pathLst>
              <a:path w="6284747" h="6284747">
                <a:moveTo>
                  <a:pt x="0" y="0"/>
                </a:moveTo>
                <a:lnTo>
                  <a:pt x="6284747" y="0"/>
                </a:lnTo>
                <a:lnTo>
                  <a:pt x="6284747" y="6284747"/>
                </a:lnTo>
                <a:lnTo>
                  <a:pt x="0" y="6284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flipV="1">
            <a:off x="8002169" y="2668169"/>
            <a:ext cx="4189831" cy="4189831"/>
          </a:xfrm>
          <a:custGeom>
            <a:avLst/>
            <a:gdLst/>
            <a:ahLst/>
            <a:cxnLst/>
            <a:rect l="l" t="t" r="r" b="b"/>
            <a:pathLst>
              <a:path w="6284747" h="6284747">
                <a:moveTo>
                  <a:pt x="6284747" y="6284747"/>
                </a:moveTo>
                <a:lnTo>
                  <a:pt x="0" y="6284747"/>
                </a:lnTo>
                <a:lnTo>
                  <a:pt x="0" y="0"/>
                </a:lnTo>
                <a:lnTo>
                  <a:pt x="6284747" y="0"/>
                </a:lnTo>
                <a:lnTo>
                  <a:pt x="6284747" y="6284747"/>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7148213" y="462119"/>
            <a:ext cx="3090771" cy="309077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l="-25471" r="-25471"/>
              </a:stretch>
            </a:blipFill>
            <a:ln w="114300" cap="sq">
              <a:solidFill>
                <a:srgbClr val="E59E6D"/>
              </a:solidFill>
              <a:prstDash val="solid"/>
              <a:miter/>
            </a:ln>
          </p:spPr>
        </p:sp>
      </p:grpSp>
      <p:grpSp>
        <p:nvGrpSpPr>
          <p:cNvPr id="6" name="Group 6"/>
          <p:cNvGrpSpPr/>
          <p:nvPr/>
        </p:nvGrpSpPr>
        <p:grpSpPr>
          <a:xfrm>
            <a:off x="8835640" y="2112963"/>
            <a:ext cx="3090771" cy="30907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t="-24906" b="-24906"/>
              </a:stretch>
            </a:blipFill>
            <a:ln w="114300" cap="sq">
              <a:solidFill>
                <a:srgbClr val="AFCDD7"/>
              </a:solidFill>
              <a:prstDash val="solid"/>
              <a:miter/>
            </a:ln>
          </p:spPr>
        </p:sp>
      </p:grpSp>
      <p:grpSp>
        <p:nvGrpSpPr>
          <p:cNvPr id="8" name="Group 8"/>
          <p:cNvGrpSpPr/>
          <p:nvPr/>
        </p:nvGrpSpPr>
        <p:grpSpPr>
          <a:xfrm>
            <a:off x="7148213" y="3754283"/>
            <a:ext cx="3090771" cy="30907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7"/>
              <a:stretch>
                <a:fillRect l="-25046" r="-25046"/>
              </a:stretch>
            </a:blipFill>
            <a:ln w="114300" cap="sq">
              <a:solidFill>
                <a:srgbClr val="CFD993"/>
              </a:solidFill>
              <a:prstDash val="solid"/>
              <a:miter/>
            </a:ln>
          </p:spPr>
        </p:sp>
      </p:grpSp>
      <p:grpSp>
        <p:nvGrpSpPr>
          <p:cNvPr id="10" name="Group 10"/>
          <p:cNvGrpSpPr/>
          <p:nvPr/>
        </p:nvGrpSpPr>
        <p:grpSpPr>
          <a:xfrm>
            <a:off x="8835640" y="-1083267"/>
            <a:ext cx="3090771" cy="309077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8" cstate="print"/>
              <a:stretch>
                <a:fillRect l="-27516" r="-22577"/>
              </a:stretch>
            </a:blipFill>
            <a:ln w="114300" cap="sq">
              <a:solidFill>
                <a:srgbClr val="CFD993"/>
              </a:solidFill>
              <a:prstDash val="solid"/>
              <a:miter/>
            </a:ln>
          </p:spPr>
        </p:sp>
      </p:grpSp>
      <p:sp>
        <p:nvSpPr>
          <p:cNvPr id="12" name="Freeform 12"/>
          <p:cNvSpPr/>
          <p:nvPr/>
        </p:nvSpPr>
        <p:spPr>
          <a:xfrm rot="-10800000">
            <a:off x="-1009916" y="5299668"/>
            <a:ext cx="3006400" cy="2459781"/>
          </a:xfrm>
          <a:custGeom>
            <a:avLst/>
            <a:gdLst/>
            <a:ahLst/>
            <a:cxnLst/>
            <a:rect l="l" t="t" r="r" b="b"/>
            <a:pathLst>
              <a:path w="4509600" h="3689672">
                <a:moveTo>
                  <a:pt x="0" y="0"/>
                </a:moveTo>
                <a:lnTo>
                  <a:pt x="4509600" y="0"/>
                </a:lnTo>
                <a:lnTo>
                  <a:pt x="4509600" y="3689673"/>
                </a:lnTo>
                <a:lnTo>
                  <a:pt x="0" y="36896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1842041" y="2914329"/>
            <a:ext cx="7087238" cy="774186"/>
          </a:xfrm>
          <a:prstGeom prst="rect">
            <a:avLst/>
          </a:prstGeom>
        </p:spPr>
        <p:txBody>
          <a:bodyPr wrap="square" lIns="0" tIns="0" rIns="0" bIns="0" rtlCol="0" anchor="t">
            <a:spAutoFit/>
          </a:bodyPr>
          <a:lstStyle/>
          <a:p>
            <a:pPr>
              <a:lnSpc>
                <a:spcPts val="5874"/>
              </a:lnSpc>
            </a:pPr>
            <a:r>
              <a:rPr lang="en-US" sz="5334" spc="141" dirty="0">
                <a:solidFill>
                  <a:srgbClr val="393A38"/>
                </a:solidFill>
                <a:latin typeface="Alice"/>
                <a:ea typeface="Alice"/>
                <a:cs typeface="Alice"/>
                <a:sym typeface="Alice"/>
              </a:rPr>
              <a:t>Title: </a:t>
            </a:r>
            <a:r>
              <a:rPr lang="en-IN" sz="5600" b="1" spc="141" dirty="0">
                <a:solidFill>
                  <a:srgbClr val="393A38"/>
                </a:solidFill>
                <a:latin typeface="Alice Bold Italics" panose="020B0604020202020204" charset="0"/>
              </a:rPr>
              <a:t>Q</a:t>
            </a:r>
            <a:r>
              <a:rPr lang="en-IN" sz="5600" b="1" spc="141" dirty="0">
                <a:solidFill>
                  <a:srgbClr val="393A38"/>
                </a:solidFill>
                <a:latin typeface="Alice Bold Italics"/>
              </a:rPr>
              <a:t>uIM-RAG</a:t>
            </a:r>
            <a:r>
              <a:rPr lang="en-US" sz="7077" b="1" spc="141" dirty="0">
                <a:solidFill>
                  <a:srgbClr val="393A38"/>
                </a:solidFill>
                <a:latin typeface="Alice Bold Italics"/>
                <a:ea typeface="Alice Bold Italics"/>
                <a:cs typeface="Alice Bold Italics"/>
                <a:sym typeface="Alice Bold Italics"/>
              </a:rPr>
              <a:t> </a:t>
            </a:r>
          </a:p>
        </p:txBody>
      </p:sp>
      <p:sp>
        <p:nvSpPr>
          <p:cNvPr id="14" name="Freeform 14"/>
          <p:cNvSpPr/>
          <p:nvPr/>
        </p:nvSpPr>
        <p:spPr>
          <a:xfrm>
            <a:off x="1195829" y="2698969"/>
            <a:ext cx="6840017" cy="1125961"/>
          </a:xfrm>
          <a:custGeom>
            <a:avLst/>
            <a:gdLst/>
            <a:ahLst/>
            <a:cxnLst/>
            <a:rect l="l" t="t" r="r" b="b"/>
            <a:pathLst>
              <a:path w="8647263" h="1745175">
                <a:moveTo>
                  <a:pt x="0" y="0"/>
                </a:moveTo>
                <a:lnTo>
                  <a:pt x="8647263" y="0"/>
                </a:lnTo>
                <a:lnTo>
                  <a:pt x="8647263" y="1745175"/>
                </a:lnTo>
                <a:lnTo>
                  <a:pt x="0" y="17451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2223573" y="5695730"/>
            <a:ext cx="3797846" cy="427040"/>
          </a:xfrm>
          <a:prstGeom prst="rect">
            <a:avLst/>
          </a:prstGeom>
        </p:spPr>
        <p:txBody>
          <a:bodyPr lIns="0" tIns="0" rIns="0" bIns="0" rtlCol="0" anchor="t">
            <a:spAutoFit/>
          </a:bodyPr>
          <a:lstStyle/>
          <a:p>
            <a:pPr algn="ctr">
              <a:lnSpc>
                <a:spcPts val="3527"/>
              </a:lnSpc>
            </a:pPr>
            <a:r>
              <a:rPr lang="en-US" sz="2519" spc="50" dirty="0">
                <a:solidFill>
                  <a:srgbClr val="393A38"/>
                </a:solidFill>
                <a:latin typeface="Poppins"/>
                <a:ea typeface="Poppins"/>
                <a:cs typeface="Poppins"/>
                <a:sym typeface="Poppins"/>
              </a:rPr>
              <a:t>Presented by Batch-07</a:t>
            </a:r>
          </a:p>
        </p:txBody>
      </p:sp>
      <p:sp>
        <p:nvSpPr>
          <p:cNvPr id="16" name="TextBox 16"/>
          <p:cNvSpPr txBox="1"/>
          <p:nvPr/>
        </p:nvSpPr>
        <p:spPr>
          <a:xfrm>
            <a:off x="2223573" y="1937654"/>
            <a:ext cx="4268877" cy="389145"/>
          </a:xfrm>
          <a:prstGeom prst="rect">
            <a:avLst/>
          </a:prstGeom>
        </p:spPr>
        <p:txBody>
          <a:bodyPr lIns="0" tIns="0" rIns="0" bIns="0" rtlCol="0" anchor="t">
            <a:spAutoFit/>
          </a:bodyPr>
          <a:lstStyle/>
          <a:p>
            <a:pPr algn="ctr">
              <a:lnSpc>
                <a:spcPts val="3173"/>
              </a:lnSpc>
            </a:pPr>
            <a:r>
              <a:rPr lang="en-US" sz="2266" b="1" dirty="0">
                <a:solidFill>
                  <a:srgbClr val="393A38"/>
                </a:solidFill>
                <a:latin typeface="Poppins Bold"/>
                <a:ea typeface="Poppins Bold"/>
                <a:cs typeface="Poppins Bold"/>
                <a:sym typeface="Poppins Bold"/>
              </a:rPr>
              <a:t>CS-363 TERM PAPER REVIEW</a:t>
            </a:r>
          </a:p>
        </p:txBody>
      </p:sp>
      <p:sp>
        <p:nvSpPr>
          <p:cNvPr id="17" name="TextBox 17"/>
          <p:cNvSpPr txBox="1"/>
          <p:nvPr/>
        </p:nvSpPr>
        <p:spPr>
          <a:xfrm>
            <a:off x="0" y="3941788"/>
            <a:ext cx="8409634" cy="1194686"/>
          </a:xfrm>
          <a:prstGeom prst="rect">
            <a:avLst/>
          </a:prstGeom>
        </p:spPr>
        <p:txBody>
          <a:bodyPr lIns="0" tIns="0" rIns="0" bIns="0" rtlCol="0" anchor="t">
            <a:spAutoFit/>
          </a:bodyPr>
          <a:lstStyle/>
          <a:p>
            <a:pPr algn="ctr">
              <a:lnSpc>
                <a:spcPts val="3173"/>
              </a:lnSpc>
              <a:spcBef>
                <a:spcPct val="0"/>
              </a:spcBef>
            </a:pPr>
            <a:r>
              <a:rPr lang="en-US" sz="2266" b="1" i="1" dirty="0">
                <a:solidFill>
                  <a:srgbClr val="393A38"/>
                </a:solidFill>
                <a:latin typeface="Poppins Bold Italics"/>
                <a:cs typeface="Poppins Bold Italics"/>
              </a:rPr>
              <a:t>Advancing Retrieval-Augmented Generation With Inverted Question Matching for Enhanced </a:t>
            </a:r>
          </a:p>
          <a:p>
            <a:pPr algn="ctr">
              <a:lnSpc>
                <a:spcPts val="3173"/>
              </a:lnSpc>
              <a:spcBef>
                <a:spcPct val="0"/>
              </a:spcBef>
            </a:pPr>
            <a:r>
              <a:rPr lang="en-US" sz="2266" b="1" i="1" dirty="0">
                <a:solidFill>
                  <a:srgbClr val="393A38"/>
                </a:solidFill>
                <a:latin typeface="Poppins Bold Italics"/>
                <a:cs typeface="Poppins Bold Italics"/>
              </a:rPr>
              <a:t>QA Performance</a:t>
            </a:r>
            <a:endParaRPr lang="en-US" sz="2266" b="1" i="1" dirty="0">
              <a:solidFill>
                <a:srgbClr val="393A38"/>
              </a:solidFill>
              <a:latin typeface="Poppins Bold Italics"/>
              <a:cs typeface="Poppins Bold Italics"/>
              <a:sym typeface="Poppins Bold Italics"/>
            </a:endParaRPr>
          </a:p>
        </p:txBody>
      </p:sp>
    </p:spTree>
    <p:extLst>
      <p:ext uri="{BB962C8B-B14F-4D97-AF65-F5344CB8AC3E}">
        <p14:creationId xmlns:p14="http://schemas.microsoft.com/office/powerpoint/2010/main" val="3578646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026C4-6A3A-FCD2-789E-716856C038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FC9391-4802-9BC1-0E43-98907353DB09}"/>
              </a:ext>
            </a:extLst>
          </p:cNvPr>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812CD070-08DC-3BED-5180-4DABDB52E63A}"/>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1DABEA5E-EB2B-8311-D873-3D0129BF733B}"/>
              </a:ext>
            </a:extLst>
          </p:cNvPr>
          <p:cNvSpPr txBox="1"/>
          <p:nvPr/>
        </p:nvSpPr>
        <p:spPr>
          <a:xfrm>
            <a:off x="1480451" y="1576433"/>
            <a:ext cx="9787317" cy="8617744"/>
          </a:xfrm>
          <a:prstGeom prst="rect">
            <a:avLst/>
          </a:prstGeom>
        </p:spPr>
        <p:txBody>
          <a:bodyPr wrap="square" lIns="0" tIns="0" rIns="0" bIns="0" rtlCol="0" anchor="t">
            <a:spAutoFit/>
          </a:bodyPr>
          <a:lstStyle/>
          <a:p>
            <a:r>
              <a:rPr lang="en-US" sz="2000" b="1" dirty="0"/>
              <a:t>2. </a:t>
            </a:r>
            <a:r>
              <a:rPr lang="en-IN" sz="2000" b="1" dirty="0">
                <a:effectLst/>
              </a:rPr>
              <a:t>Inverted Question-Matching Mechanism</a:t>
            </a:r>
            <a:r>
              <a:rPr lang="en-US" sz="2000" b="1" dirty="0"/>
              <a:t>: </a:t>
            </a:r>
          </a:p>
          <a:p>
            <a:pPr lvl="1" algn="just"/>
            <a:r>
              <a:rPr lang="en-US" sz="2000" b="1" dirty="0"/>
              <a:t>Previous Models: </a:t>
            </a:r>
            <a:r>
              <a:rPr lang="en-US" sz="2000" dirty="0"/>
              <a:t>Traditional RAG uses vector-based retrieval, where queries are matched directly to document embeddings using cosine similarity. This can retrieve irrelevant or overly broad context, especially with large datasets. PAQ/</a:t>
            </a:r>
            <a:r>
              <a:rPr lang="en-US" sz="2000" dirty="0" err="1"/>
              <a:t>RePAQ</a:t>
            </a:r>
            <a:r>
              <a:rPr lang="en-US" sz="2000" dirty="0"/>
              <a:t> focus on QA pairs but do not use an inverted index or question-matching approach.</a:t>
            </a:r>
          </a:p>
          <a:p>
            <a:pPr lvl="1"/>
            <a:r>
              <a:rPr lang="en-US" sz="2000" b="1" dirty="0" err="1"/>
              <a:t>QuIM</a:t>
            </a:r>
            <a:r>
              <a:rPr lang="en-US" sz="2000" b="1" dirty="0"/>
              <a:t>-RAG Difference: </a:t>
            </a:r>
            <a:r>
              <a:rPr lang="en-US" sz="2000" dirty="0"/>
              <a:t>Introduces an inverted question-matching approach:</a:t>
            </a:r>
          </a:p>
          <a:p>
            <a:pPr lvl="1"/>
            <a:r>
              <a:rPr lang="en-US" sz="2000" u="sng" dirty="0"/>
              <a:t>Question Generation: </a:t>
            </a:r>
            <a:r>
              <a:rPr lang="en-US" sz="2000" dirty="0"/>
              <a:t>Uses GPT-3.5-turbo-instruct to generate potential questions for each document chunk, encapsulating key information (like "frequently asked questions").</a:t>
            </a:r>
          </a:p>
          <a:p>
            <a:pPr lvl="1" algn="just"/>
            <a:r>
              <a:rPr lang="en-US" sz="2000" u="sng" dirty="0"/>
              <a:t>Embedding and Quantization: </a:t>
            </a:r>
            <a:r>
              <a:rPr lang="en-US" sz="2000" dirty="0"/>
              <a:t>Converts questions into embedding vectors (using BAAI/bge-large-en-v1.5) and quantizes them to prototypes to reduce computational complexity</a:t>
            </a:r>
          </a:p>
          <a:p>
            <a:pPr lvl="1" algn="just"/>
            <a:r>
              <a:rPr lang="en-US" sz="2000" u="sng" dirty="0"/>
              <a:t>Inverted Index: </a:t>
            </a:r>
            <a:r>
              <a:rPr lang="en-US" sz="2000" dirty="0"/>
              <a:t>Builds an inverted index mapping prototypes to embedding vectors and their corresponding text chunks.</a:t>
            </a:r>
          </a:p>
          <a:p>
            <a:pPr lvl="1" algn="just"/>
            <a:r>
              <a:rPr lang="en-US" sz="2000" u="sng" dirty="0"/>
              <a:t>Query Processing: </a:t>
            </a:r>
            <a:r>
              <a:rPr lang="en-US" sz="2000" dirty="0"/>
              <a:t>Matches user queries to generated questions (not directly to documents) by embedding and quantizing the query, </a:t>
            </a:r>
            <a:r>
              <a:rPr lang="en-US" sz="2000" dirty="0" err="1"/>
              <a:t>rerieving</a:t>
            </a:r>
            <a:r>
              <a:rPr lang="en-US" sz="2000" dirty="0"/>
              <a:t> the top 3 most similar questions (k=3), and fetching associated chunks. This improves retrieval precision by focusing on semantically relevant questions.</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algn="just"/>
            <a:endParaRPr lang="en-US" sz="2000" dirty="0">
              <a:effectLst/>
            </a:endParaRPr>
          </a:p>
          <a:p>
            <a:pPr algn="just"/>
            <a:endParaRPr lang="en-US" sz="2000" dirty="0"/>
          </a:p>
          <a:p>
            <a:pPr algn="just"/>
            <a:endParaRPr lang="en-US" sz="2000" dirty="0">
              <a:effectLst/>
            </a:endParaRPr>
          </a:p>
          <a:p>
            <a:endParaRPr lang="en-US" sz="2000" dirty="0">
              <a:effectLst/>
            </a:endParaRPr>
          </a:p>
        </p:txBody>
      </p:sp>
      <p:sp>
        <p:nvSpPr>
          <p:cNvPr id="5" name="Freeform 5">
            <a:extLst>
              <a:ext uri="{FF2B5EF4-FFF2-40B4-BE49-F238E27FC236}">
                <a16:creationId xmlns:a16="http://schemas.microsoft.com/office/drawing/2014/main" id="{5459FBDD-6486-713E-0AC2-34C55156DB39}"/>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a:extLst>
              <a:ext uri="{FF2B5EF4-FFF2-40B4-BE49-F238E27FC236}">
                <a16:creationId xmlns:a16="http://schemas.microsoft.com/office/drawing/2014/main" id="{8BC306A2-073E-0CDA-0AE9-036723DDBC26}"/>
              </a:ext>
            </a:extLst>
          </p:cNvPr>
          <p:cNvSpPr txBox="1"/>
          <p:nvPr/>
        </p:nvSpPr>
        <p:spPr>
          <a:xfrm>
            <a:off x="3846384" y="216309"/>
            <a:ext cx="8208334" cy="1354217"/>
          </a:xfrm>
          <a:prstGeom prst="rect">
            <a:avLst/>
          </a:prstGeom>
        </p:spPr>
        <p:txBody>
          <a:bodyPr wrap="square" lIns="0" tIns="0" rIns="0" bIns="0" rtlCol="0" anchor="t">
            <a:spAutoFit/>
          </a:bodyPr>
          <a:lstStyle/>
          <a:p>
            <a:r>
              <a:rPr lang="en-US" sz="4400" b="1" dirty="0">
                <a:effectLst/>
              </a:rPr>
              <a:t>How </a:t>
            </a:r>
            <a:r>
              <a:rPr lang="en-US" sz="4400" b="1" dirty="0" err="1">
                <a:effectLst/>
              </a:rPr>
              <a:t>QuIM</a:t>
            </a:r>
            <a:r>
              <a:rPr lang="en-US" sz="4400" b="1" dirty="0">
                <a:effectLst/>
              </a:rPr>
              <a:t>-RAG Differs from Previous Models</a:t>
            </a:r>
          </a:p>
        </p:txBody>
      </p:sp>
    </p:spTree>
    <p:extLst>
      <p:ext uri="{BB962C8B-B14F-4D97-AF65-F5344CB8AC3E}">
        <p14:creationId xmlns:p14="http://schemas.microsoft.com/office/powerpoint/2010/main" val="1476461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1EBD-1762-48AD-09CF-DDEBCD32E3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72999D-D0C5-6F3E-EAF6-9CD17BF51477}"/>
              </a:ext>
            </a:extLst>
          </p:cNvPr>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4CE80E6-3150-513A-A309-DFA1F7291BCE}"/>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41772C2A-C975-B6AA-8C9B-98550DDF654B}"/>
              </a:ext>
            </a:extLst>
          </p:cNvPr>
          <p:cNvSpPr txBox="1"/>
          <p:nvPr/>
        </p:nvSpPr>
        <p:spPr>
          <a:xfrm>
            <a:off x="1480451" y="1576433"/>
            <a:ext cx="9787317" cy="3693319"/>
          </a:xfrm>
          <a:prstGeom prst="rect">
            <a:avLst/>
          </a:prstGeom>
        </p:spPr>
        <p:txBody>
          <a:bodyPr wrap="square" lIns="0" tIns="0" rIns="0" bIns="0" rtlCol="0" anchor="t">
            <a:spAutoFit/>
          </a:bodyPr>
          <a:lstStyle/>
          <a:p>
            <a:r>
              <a:rPr lang="en-US" sz="2000" b="1" dirty="0"/>
              <a:t>3. </a:t>
            </a:r>
            <a:r>
              <a:rPr lang="en-IN" sz="2000" b="1" dirty="0">
                <a:effectLst/>
              </a:rPr>
              <a:t>Enhanced Retrieval Efficiency</a:t>
            </a:r>
          </a:p>
          <a:p>
            <a:endParaRPr lang="en-IN" sz="2000" b="1" dirty="0">
              <a:effectLst/>
            </a:endParaRPr>
          </a:p>
          <a:p>
            <a:pPr lvl="1" algn="just"/>
            <a:r>
              <a:rPr lang="en-US" sz="2000" b="1" dirty="0">
                <a:effectLst/>
              </a:rPr>
              <a:t>Previous Models:</a:t>
            </a:r>
            <a:r>
              <a:rPr lang="en-US" sz="2000" dirty="0">
                <a:effectLst/>
              </a:rPr>
              <a:t> Traditional RAG’s vector-based retrieval can be computationally expensive due to direct comparisons in high-dimensional embedding spaces. PAQ/</a:t>
            </a:r>
            <a:r>
              <a:rPr lang="en-US" sz="2000" dirty="0" err="1">
                <a:effectLst/>
              </a:rPr>
              <a:t>RePAQ</a:t>
            </a:r>
            <a:r>
              <a:rPr lang="en-US" sz="2000" dirty="0">
                <a:effectLst/>
              </a:rPr>
              <a:t> improve QA pair retrieval but do not optimize for large-scale, domain-specific corpora.</a:t>
            </a:r>
          </a:p>
          <a:p>
            <a:pPr lvl="1" algn="just"/>
            <a:endParaRPr lang="en-US" sz="2000" dirty="0">
              <a:effectLst/>
            </a:endParaRPr>
          </a:p>
          <a:p>
            <a:pPr lvl="1" algn="just"/>
            <a:r>
              <a:rPr lang="en-US" sz="2000" b="1" dirty="0" err="1">
                <a:effectLst/>
              </a:rPr>
              <a:t>QuIM</a:t>
            </a:r>
            <a:r>
              <a:rPr lang="en-US" sz="2000" b="1" dirty="0">
                <a:effectLst/>
              </a:rPr>
              <a:t>-RAG Difference: </a:t>
            </a:r>
            <a:r>
              <a:rPr lang="en-US" sz="2000" dirty="0">
                <a:effectLst/>
              </a:rPr>
              <a:t>Uses quantization and an inverted index to reduce computational load, enabling faster and more efficient retrieval. The </a:t>
            </a:r>
            <a:r>
              <a:rPr lang="en-US" sz="2000" dirty="0" err="1">
                <a:effectLst/>
              </a:rPr>
              <a:t>ChromaDB</a:t>
            </a:r>
            <a:r>
              <a:rPr lang="en-US" sz="2000" dirty="0">
                <a:effectLst/>
              </a:rPr>
              <a:t> vector database stores quantized embeddings, making similarity searches more scalable and precise.</a:t>
            </a:r>
          </a:p>
          <a:p>
            <a:pPr algn="just"/>
            <a:endParaRPr lang="en-US" sz="2000" dirty="0"/>
          </a:p>
          <a:p>
            <a:pPr algn="just"/>
            <a:endParaRPr lang="en-US" sz="2000" dirty="0">
              <a:effectLst/>
            </a:endParaRPr>
          </a:p>
          <a:p>
            <a:endParaRPr lang="en-US" sz="2000" dirty="0">
              <a:effectLst/>
            </a:endParaRPr>
          </a:p>
        </p:txBody>
      </p:sp>
      <p:sp>
        <p:nvSpPr>
          <p:cNvPr id="5" name="Freeform 5">
            <a:extLst>
              <a:ext uri="{FF2B5EF4-FFF2-40B4-BE49-F238E27FC236}">
                <a16:creationId xmlns:a16="http://schemas.microsoft.com/office/drawing/2014/main" id="{BF209E34-3D93-9B77-3EF7-F17791EB0C9D}"/>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a:extLst>
              <a:ext uri="{FF2B5EF4-FFF2-40B4-BE49-F238E27FC236}">
                <a16:creationId xmlns:a16="http://schemas.microsoft.com/office/drawing/2014/main" id="{FF75197C-785B-C34A-37E9-5A50BBEBD361}"/>
              </a:ext>
            </a:extLst>
          </p:cNvPr>
          <p:cNvSpPr txBox="1"/>
          <p:nvPr/>
        </p:nvSpPr>
        <p:spPr>
          <a:xfrm>
            <a:off x="3846384" y="216309"/>
            <a:ext cx="8208334" cy="1354217"/>
          </a:xfrm>
          <a:prstGeom prst="rect">
            <a:avLst/>
          </a:prstGeom>
        </p:spPr>
        <p:txBody>
          <a:bodyPr wrap="square" lIns="0" tIns="0" rIns="0" bIns="0" rtlCol="0" anchor="t">
            <a:spAutoFit/>
          </a:bodyPr>
          <a:lstStyle/>
          <a:p>
            <a:r>
              <a:rPr lang="en-US" sz="4400" b="1" dirty="0">
                <a:effectLst/>
              </a:rPr>
              <a:t>How </a:t>
            </a:r>
            <a:r>
              <a:rPr lang="en-US" sz="4400" b="1" dirty="0" err="1">
                <a:effectLst/>
              </a:rPr>
              <a:t>QuIM</a:t>
            </a:r>
            <a:r>
              <a:rPr lang="en-US" sz="4400" b="1" dirty="0">
                <a:effectLst/>
              </a:rPr>
              <a:t>-RAG Differs from Previous Models</a:t>
            </a:r>
          </a:p>
        </p:txBody>
      </p:sp>
    </p:spTree>
    <p:extLst>
      <p:ext uri="{BB962C8B-B14F-4D97-AF65-F5344CB8AC3E}">
        <p14:creationId xmlns:p14="http://schemas.microsoft.com/office/powerpoint/2010/main" val="45985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3DBF3-5187-4B38-0E06-CCAE7E429AFA}"/>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4493FB83-0B23-4E29-CDBD-0A26BC1389D7}"/>
              </a:ext>
            </a:extLst>
          </p:cNvPr>
          <p:cNvSpPr/>
          <p:nvPr/>
        </p:nvSpPr>
        <p:spPr>
          <a:xfrm>
            <a:off x="4639031" y="1050862"/>
            <a:ext cx="4071479" cy="662270"/>
          </a:xfrm>
          <a:prstGeom prst="ellipse">
            <a:avLst/>
          </a:prstGeom>
          <a:solidFill>
            <a:schemeClr val="accent6">
              <a:lumMod val="60000"/>
              <a:lumOff val="4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Freeform 2">
            <a:extLst>
              <a:ext uri="{FF2B5EF4-FFF2-40B4-BE49-F238E27FC236}">
                <a16:creationId xmlns:a16="http://schemas.microsoft.com/office/drawing/2014/main" id="{7F1C2C85-096B-2E73-7BA5-C7A9A4E5D6B0}"/>
              </a:ext>
            </a:extLst>
          </p:cNvPr>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899D25D0-3FF3-482E-CB7F-3B356255855B}"/>
              </a:ext>
            </a:extLst>
          </p:cNvPr>
          <p:cNvSpPr txBox="1"/>
          <p:nvPr/>
        </p:nvSpPr>
        <p:spPr>
          <a:xfrm>
            <a:off x="2255574" y="411607"/>
            <a:ext cx="10211417" cy="432298"/>
          </a:xfrm>
          <a:prstGeom prst="rect">
            <a:avLst/>
          </a:prstGeom>
        </p:spPr>
        <p:txBody>
          <a:bodyPr wrap="square" lIns="0" tIns="0" rIns="0" bIns="0" rtlCol="0" anchor="t">
            <a:spAutoFit/>
          </a:bodyPr>
          <a:lstStyle/>
          <a:p>
            <a:pPr algn="ctr">
              <a:lnSpc>
                <a:spcPts val="3344"/>
              </a:lnSpc>
            </a:pPr>
            <a:r>
              <a:rPr lang="en-US" sz="3200" b="1" spc="80" dirty="0">
                <a:solidFill>
                  <a:srgbClr val="393A38"/>
                </a:solidFill>
                <a:latin typeface="Poppins Bold"/>
                <a:ea typeface="Poppins Bold"/>
                <a:cs typeface="Poppins Bold"/>
                <a:sym typeface="Poppins Bold"/>
              </a:rPr>
              <a:t>Methodology with Architecture Diagrams…</a:t>
            </a:r>
          </a:p>
        </p:txBody>
      </p:sp>
      <p:sp>
        <p:nvSpPr>
          <p:cNvPr id="4" name="Freeform 4">
            <a:extLst>
              <a:ext uri="{FF2B5EF4-FFF2-40B4-BE49-F238E27FC236}">
                <a16:creationId xmlns:a16="http://schemas.microsoft.com/office/drawing/2014/main" id="{D9887FFB-AB9B-7863-A820-F7F30A94D51A}"/>
              </a:ext>
            </a:extLst>
          </p:cNvPr>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F0E4C376-F126-5ED4-BA8A-4C2B8EA3FF99}"/>
              </a:ext>
            </a:extLst>
          </p:cNvPr>
          <p:cNvSpPr txBox="1"/>
          <p:nvPr/>
        </p:nvSpPr>
        <p:spPr>
          <a:xfrm>
            <a:off x="5039883" y="1073877"/>
            <a:ext cx="9553061" cy="538224"/>
          </a:xfrm>
          <a:prstGeom prst="rect">
            <a:avLst/>
          </a:prstGeom>
          <a:noFill/>
        </p:spPr>
        <p:txBody>
          <a:bodyPr wrap="square" rtlCol="0">
            <a:spAutoFit/>
          </a:bodyPr>
          <a:lstStyle/>
          <a:p>
            <a:pPr algn="just">
              <a:lnSpc>
                <a:spcPct val="150000"/>
              </a:lnSpc>
            </a:pPr>
            <a:r>
              <a:rPr lang="en-US" sz="2133" i="1" dirty="0">
                <a:solidFill>
                  <a:srgbClr val="393A38"/>
                </a:solidFill>
                <a:effectLst>
                  <a:outerShdw blurRad="38100" dist="38100" dir="2700000" algn="tl">
                    <a:srgbClr val="000000">
                      <a:alpha val="43137"/>
                    </a:srgbClr>
                  </a:outerShdw>
                </a:effectLst>
                <a:latin typeface="Poppins"/>
                <a:ea typeface="Poppins"/>
                <a:cs typeface="Poppins"/>
                <a:sym typeface="Poppins"/>
              </a:rPr>
              <a:t>Phase-I of Methodology</a:t>
            </a:r>
          </a:p>
        </p:txBody>
      </p:sp>
      <p:sp>
        <p:nvSpPr>
          <p:cNvPr id="5" name="TextBox 4">
            <a:extLst>
              <a:ext uri="{FF2B5EF4-FFF2-40B4-BE49-F238E27FC236}">
                <a16:creationId xmlns:a16="http://schemas.microsoft.com/office/drawing/2014/main" id="{EAA2BF1A-296C-39E5-7561-091A01D09844}"/>
              </a:ext>
            </a:extLst>
          </p:cNvPr>
          <p:cNvSpPr txBox="1"/>
          <p:nvPr/>
        </p:nvSpPr>
        <p:spPr>
          <a:xfrm>
            <a:off x="1616273" y="1473531"/>
            <a:ext cx="9793088" cy="5220019"/>
          </a:xfrm>
          <a:prstGeom prst="rect">
            <a:avLst/>
          </a:prstGeom>
          <a:noFill/>
        </p:spPr>
        <p:txBody>
          <a:bodyPr wrap="square" rtlCol="0">
            <a:spAutoFit/>
          </a:bodyPr>
          <a:lstStyle/>
          <a:p>
            <a:pPr marL="304815" indent="-304815">
              <a:lnSpc>
                <a:spcPct val="150000"/>
              </a:lnSpc>
              <a:buFont typeface="Wingdings" panose="05000000000000000000" pitchFamily="2" charset="2"/>
              <a:buChar char="ü"/>
            </a:pPr>
            <a:r>
              <a:rPr lang="en-US" sz="1867" b="1" i="1" dirty="0"/>
              <a:t>Web Scraping:</a:t>
            </a:r>
          </a:p>
          <a:p>
            <a:pPr lvl="2">
              <a:lnSpc>
                <a:spcPct val="150000"/>
              </a:lnSpc>
            </a:pPr>
            <a:r>
              <a:rPr lang="en-US" sz="1867" dirty="0"/>
              <a:t>The system scrapes data from the websites:</a:t>
            </a:r>
          </a:p>
          <a:p>
            <a:pPr lvl="2">
              <a:lnSpc>
                <a:spcPct val="150000"/>
              </a:lnSpc>
            </a:pPr>
            <a:r>
              <a:rPr lang="en-US" sz="1867" dirty="0"/>
              <a:t>Extracted HTML content is cleaned by removing headers, footers, and redundant data.</a:t>
            </a:r>
            <a:endParaRPr lang="en-US" sz="1867" b="1" i="1" dirty="0"/>
          </a:p>
          <a:p>
            <a:pPr marL="304815" indent="-304815">
              <a:lnSpc>
                <a:spcPct val="150000"/>
              </a:lnSpc>
              <a:buFont typeface="Wingdings" panose="05000000000000000000" pitchFamily="2" charset="2"/>
              <a:buChar char="ü"/>
            </a:pPr>
            <a:r>
              <a:rPr lang="en-US" sz="1867" b="1" i="1" dirty="0"/>
              <a:t>Chunking &amp; Overlapping Windows:</a:t>
            </a:r>
          </a:p>
          <a:p>
            <a:pPr marL="609630" lvl="3">
              <a:lnSpc>
                <a:spcPct val="150000"/>
              </a:lnSpc>
            </a:pPr>
            <a:r>
              <a:rPr lang="en-US" sz="1867" dirty="0"/>
              <a:t>The scraped text is broken into 1000-token segments with an overlapping window of 200 tokens to retain contextual continuity.</a:t>
            </a:r>
            <a:endParaRPr lang="en-US" sz="1867" b="1" i="1" dirty="0"/>
          </a:p>
          <a:p>
            <a:pPr marL="304815" indent="-304815">
              <a:lnSpc>
                <a:spcPct val="150000"/>
              </a:lnSpc>
              <a:buFont typeface="Wingdings" panose="05000000000000000000" pitchFamily="2" charset="2"/>
              <a:buChar char="ü"/>
            </a:pPr>
            <a:r>
              <a:rPr lang="en-US" sz="1867" b="1" i="1" dirty="0"/>
              <a:t>Question Generation:</a:t>
            </a:r>
          </a:p>
          <a:p>
            <a:pPr marL="609630" lvl="3">
              <a:lnSpc>
                <a:spcPct val="150000"/>
              </a:lnSpc>
            </a:pPr>
            <a:r>
              <a:rPr lang="en-US" sz="1867" dirty="0"/>
              <a:t>GPT-3.5-turbo-instruct generates multiple potential questions from each chunk.</a:t>
            </a:r>
          </a:p>
          <a:p>
            <a:pPr marL="609630" lvl="3">
              <a:lnSpc>
                <a:spcPct val="150000"/>
              </a:lnSpc>
            </a:pPr>
            <a:r>
              <a:rPr lang="en-US" sz="1867" dirty="0"/>
              <a:t>Ensures that all key information in a chunk is covered by at least one question.</a:t>
            </a:r>
          </a:p>
          <a:p>
            <a:pPr marL="304815" indent="-304815">
              <a:lnSpc>
                <a:spcPct val="150000"/>
              </a:lnSpc>
              <a:buFont typeface="Wingdings" panose="05000000000000000000" pitchFamily="2" charset="2"/>
              <a:buChar char="ü"/>
            </a:pPr>
            <a:r>
              <a:rPr lang="en-US" sz="1867" b="1" i="1" dirty="0"/>
              <a:t>Final Structured Dataset</a:t>
            </a:r>
          </a:p>
          <a:p>
            <a:pPr marL="609630" lvl="3">
              <a:lnSpc>
                <a:spcPct val="150000"/>
              </a:lnSpc>
            </a:pPr>
            <a:r>
              <a:rPr lang="en-US" sz="1867" dirty="0"/>
              <a:t>Each chunk is stored along with its generated questions and source links.</a:t>
            </a:r>
          </a:p>
          <a:p>
            <a:pPr marL="609630" lvl="3">
              <a:lnSpc>
                <a:spcPct val="150000"/>
              </a:lnSpc>
            </a:pPr>
            <a:r>
              <a:rPr lang="en-US" sz="1867" dirty="0"/>
              <a:t>This dataset forms the basis for retrieval in the later phases.</a:t>
            </a:r>
            <a:endParaRPr lang="en-IN" sz="1867" dirty="0"/>
          </a:p>
        </p:txBody>
      </p:sp>
    </p:spTree>
    <p:extLst>
      <p:ext uri="{BB962C8B-B14F-4D97-AF65-F5344CB8AC3E}">
        <p14:creationId xmlns:p14="http://schemas.microsoft.com/office/powerpoint/2010/main" val="3624113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A4B9D18-ECED-816B-E818-7F57CC4A1981}"/>
              </a:ext>
            </a:extLst>
          </p:cNvPr>
          <p:cNvPicPr>
            <a:picLocks noChangeAspect="1"/>
          </p:cNvPicPr>
          <p:nvPr/>
        </p:nvPicPr>
        <p:blipFill>
          <a:blip r:embed="rId2">
            <a:extLst>
              <a:ext uri="{28A0092B-C50C-407E-A947-70E740481C1C}">
                <a14:useLocalDpi xmlns:a14="http://schemas.microsoft.com/office/drawing/2010/main" val="0"/>
              </a:ext>
            </a:extLst>
          </a:blip>
          <a:srcRect t="1074"/>
          <a:stretch/>
        </p:blipFill>
        <p:spPr>
          <a:xfrm>
            <a:off x="1389984" y="1031203"/>
            <a:ext cx="9875405" cy="5246147"/>
          </a:xfrm>
          <a:prstGeom prst="rect">
            <a:avLst/>
          </a:prstGeom>
        </p:spPr>
      </p:pic>
      <p:sp>
        <p:nvSpPr>
          <p:cNvPr id="2" name="Freeform 2"/>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837245" y="444930"/>
            <a:ext cx="10977489" cy="446661"/>
          </a:xfrm>
          <a:prstGeom prst="rect">
            <a:avLst/>
          </a:prstGeom>
        </p:spPr>
        <p:txBody>
          <a:bodyPr lIns="0" tIns="0" rIns="0" bIns="0" rtlCol="0" anchor="t">
            <a:spAutoFit/>
          </a:bodyPr>
          <a:lstStyle/>
          <a:p>
            <a:pPr algn="ctr">
              <a:lnSpc>
                <a:spcPts val="3344"/>
              </a:lnSpc>
            </a:pPr>
            <a:r>
              <a:rPr lang="en-US" sz="3600" b="1" spc="80" dirty="0">
                <a:solidFill>
                  <a:srgbClr val="393A38"/>
                </a:solidFill>
                <a:latin typeface="Poppins Bold"/>
                <a:ea typeface="Poppins Bold"/>
                <a:cs typeface="Poppins Bold"/>
                <a:sym typeface="Poppins Bold"/>
              </a:rPr>
              <a:t>Phase-I Architecture Diagram ...</a:t>
            </a:r>
          </a:p>
        </p:txBody>
      </p:sp>
      <p:sp>
        <p:nvSpPr>
          <p:cNvPr id="4" name="Freeform 4"/>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4">
            <a:extLst>
              <a:ext uri="{FF2B5EF4-FFF2-40B4-BE49-F238E27FC236}">
                <a16:creationId xmlns:a16="http://schemas.microsoft.com/office/drawing/2014/main" id="{4777E33D-57EE-70AE-C9DB-E5F7C253BBE7}"/>
              </a:ext>
            </a:extLst>
          </p:cNvPr>
          <p:cNvSpPr txBox="1"/>
          <p:nvPr/>
        </p:nvSpPr>
        <p:spPr>
          <a:xfrm>
            <a:off x="3455707" y="6362732"/>
            <a:ext cx="8064896" cy="379656"/>
          </a:xfrm>
          <a:prstGeom prst="rect">
            <a:avLst/>
          </a:prstGeom>
          <a:noFill/>
        </p:spPr>
        <p:txBody>
          <a:bodyPr wrap="square" rtlCol="0">
            <a:spAutoFit/>
          </a:bodyPr>
          <a:lstStyle/>
          <a:p>
            <a:r>
              <a:rPr lang="en-US" sz="1867" b="1" dirty="0"/>
              <a:t>Overall Architecture of Corpus Preparation</a:t>
            </a:r>
            <a:endParaRPr lang="en-IN" sz="1867" b="1" dirty="0"/>
          </a:p>
        </p:txBody>
      </p:sp>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A0480FEB-DBA3-7976-20C9-597D5563E1CA}"/>
                  </a:ext>
                </a:extLst>
              </p14:cNvPr>
              <p14:cNvContentPartPr/>
              <p14:nvPr/>
            </p14:nvContentPartPr>
            <p14:xfrm>
              <a:off x="5444051" y="1031203"/>
              <a:ext cx="1615680" cy="286320"/>
            </p14:xfrm>
          </p:contentPart>
        </mc:Choice>
        <mc:Fallback>
          <p:pic>
            <p:nvPicPr>
              <p:cNvPr id="16" name="Ink 15">
                <a:extLst>
                  <a:ext uri="{FF2B5EF4-FFF2-40B4-BE49-F238E27FC236}">
                    <a16:creationId xmlns:a16="http://schemas.microsoft.com/office/drawing/2014/main" id="{A0480FEB-DBA3-7976-20C9-597D5563E1CA}"/>
                  </a:ext>
                </a:extLst>
              </p:cNvPr>
              <p:cNvPicPr/>
              <p:nvPr/>
            </p:nvPicPr>
            <p:blipFill>
              <a:blip r:embed="rId6"/>
              <a:stretch>
                <a:fillRect/>
              </a:stretch>
            </p:blipFill>
            <p:spPr>
              <a:xfrm>
                <a:off x="5381051" y="968177"/>
                <a:ext cx="1741320" cy="412013"/>
              </a:xfrm>
              <a:prstGeom prst="rect">
                <a:avLst/>
              </a:prstGeom>
            </p:spPr>
          </p:pic>
        </mc:Fallback>
      </mc:AlternateContent>
    </p:spTree>
    <p:extLst>
      <p:ext uri="{BB962C8B-B14F-4D97-AF65-F5344CB8AC3E}">
        <p14:creationId xmlns:p14="http://schemas.microsoft.com/office/powerpoint/2010/main" val="2161491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CBA6B-10B1-73B4-8519-90B384246B8A}"/>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E2CBEBA6-B8CD-7E4E-52C6-B774CCFFDE6D}"/>
              </a:ext>
            </a:extLst>
          </p:cNvPr>
          <p:cNvSpPr/>
          <p:nvPr/>
        </p:nvSpPr>
        <p:spPr>
          <a:xfrm>
            <a:off x="3989240" y="276908"/>
            <a:ext cx="4213521" cy="714465"/>
          </a:xfrm>
          <a:prstGeom prst="ellipse">
            <a:avLst/>
          </a:prstGeom>
          <a:solidFill>
            <a:schemeClr val="accent6">
              <a:lumMod val="60000"/>
              <a:lumOff val="4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Freeform 2">
            <a:extLst>
              <a:ext uri="{FF2B5EF4-FFF2-40B4-BE49-F238E27FC236}">
                <a16:creationId xmlns:a16="http://schemas.microsoft.com/office/drawing/2014/main" id="{FDE6C179-661B-BC3E-B4A9-098B4FFBA89D}"/>
              </a:ext>
            </a:extLst>
          </p:cNvPr>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A21772E0-69E3-DF2B-460E-E7C976CE84FE}"/>
              </a:ext>
            </a:extLst>
          </p:cNvPr>
          <p:cNvSpPr txBox="1"/>
          <p:nvPr/>
        </p:nvSpPr>
        <p:spPr>
          <a:xfrm>
            <a:off x="4367808" y="371125"/>
            <a:ext cx="10977489" cy="445891"/>
          </a:xfrm>
          <a:prstGeom prst="rect">
            <a:avLst/>
          </a:prstGeom>
        </p:spPr>
        <p:txBody>
          <a:bodyPr lIns="0" tIns="0" rIns="0" bIns="0" rtlCol="0" anchor="t">
            <a:spAutoFit/>
          </a:bodyPr>
          <a:lstStyle/>
          <a:p>
            <a:pPr algn="just">
              <a:lnSpc>
                <a:spcPct val="150000"/>
              </a:lnSpc>
            </a:pPr>
            <a:r>
              <a:rPr lang="en-US" sz="2133" i="1" dirty="0">
                <a:solidFill>
                  <a:srgbClr val="393A38"/>
                </a:solidFill>
                <a:effectLst>
                  <a:outerShdw blurRad="38100" dist="38100" dir="2700000" algn="tl">
                    <a:srgbClr val="000000">
                      <a:alpha val="43137"/>
                    </a:srgbClr>
                  </a:outerShdw>
                </a:effectLst>
                <a:latin typeface="Poppins"/>
                <a:cs typeface="Poppins"/>
                <a:sym typeface="Poppins Bold"/>
              </a:rPr>
              <a:t>Phase – II of Methodology </a:t>
            </a:r>
          </a:p>
        </p:txBody>
      </p:sp>
      <p:sp>
        <p:nvSpPr>
          <p:cNvPr id="4" name="Freeform 4">
            <a:extLst>
              <a:ext uri="{FF2B5EF4-FFF2-40B4-BE49-F238E27FC236}">
                <a16:creationId xmlns:a16="http://schemas.microsoft.com/office/drawing/2014/main" id="{C86B6BDA-E2D3-573A-4B60-9B74EDECB3A6}"/>
              </a:ext>
            </a:extLst>
          </p:cNvPr>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96C2DE3C-C335-DA68-03EB-8C9DE74F437A}"/>
              </a:ext>
            </a:extLst>
          </p:cNvPr>
          <p:cNvSpPr txBox="1"/>
          <p:nvPr/>
        </p:nvSpPr>
        <p:spPr>
          <a:xfrm>
            <a:off x="1679510" y="991373"/>
            <a:ext cx="9121013" cy="4965270"/>
          </a:xfrm>
          <a:prstGeom prst="rect">
            <a:avLst/>
          </a:prstGeom>
          <a:noFill/>
        </p:spPr>
        <p:txBody>
          <a:bodyPr wrap="square" rtlCol="0">
            <a:spAutoFit/>
          </a:bodyPr>
          <a:lstStyle/>
          <a:p>
            <a:pPr marL="190510" indent="-190510" algn="just">
              <a:lnSpc>
                <a:spcPct val="150000"/>
              </a:lnSpc>
              <a:buFont typeface="Wingdings" panose="05000000000000000000" pitchFamily="2" charset="2"/>
              <a:buChar char="Ø"/>
            </a:pPr>
            <a:r>
              <a:rPr lang="en-IN" sz="2133" b="1" dirty="0"/>
              <a:t>Embedding Questions &amp; Chunks::</a:t>
            </a:r>
            <a:endParaRPr lang="en-IN" sz="2133" dirty="0"/>
          </a:p>
          <a:p>
            <a:pPr marL="609630" lvl="1" indent="-304815" algn="just">
              <a:lnSpc>
                <a:spcPct val="150000"/>
              </a:lnSpc>
              <a:buFont typeface="Arial" panose="020B0604020202020204" pitchFamily="34" charset="0"/>
              <a:buChar char="•"/>
            </a:pPr>
            <a:r>
              <a:rPr lang="en-US" sz="2133" dirty="0"/>
              <a:t>Generated questions are converted into vector embeddings using BAAI/bge-large-en-v1.5 from Hugging Face.</a:t>
            </a:r>
          </a:p>
          <a:p>
            <a:pPr marL="609630" lvl="1" indent="-304815" algn="just">
              <a:lnSpc>
                <a:spcPct val="150000"/>
              </a:lnSpc>
              <a:buFont typeface="Arial" panose="020B0604020202020204" pitchFamily="34" charset="0"/>
              <a:buChar char="•"/>
            </a:pPr>
            <a:r>
              <a:rPr lang="en-US" sz="2133" dirty="0"/>
              <a:t>Each chunk also has an associated embedding.</a:t>
            </a:r>
          </a:p>
          <a:p>
            <a:pPr lvl="1" algn="just">
              <a:lnSpc>
                <a:spcPct val="150000"/>
              </a:lnSpc>
            </a:pPr>
            <a:endParaRPr lang="en-IN" sz="2133" b="1" dirty="0"/>
          </a:p>
          <a:p>
            <a:pPr marL="304815" indent="-304815" algn="just">
              <a:lnSpc>
                <a:spcPct val="150000"/>
              </a:lnSpc>
              <a:buFont typeface="Wingdings" panose="05000000000000000000" pitchFamily="2" charset="2"/>
              <a:buChar char="Ø"/>
            </a:pPr>
            <a:r>
              <a:rPr lang="en-US" sz="2133" b="1" dirty="0"/>
              <a:t>Quantization &amp; Inverted Indexing:</a:t>
            </a:r>
            <a:endParaRPr lang="en-IN" sz="2133" b="1" dirty="0"/>
          </a:p>
          <a:p>
            <a:pPr marL="609630" lvl="1" indent="-304815" algn="just">
              <a:lnSpc>
                <a:spcPct val="150000"/>
              </a:lnSpc>
              <a:buFont typeface="Arial" panose="020B0604020202020204" pitchFamily="34" charset="0"/>
              <a:buChar char="•"/>
            </a:pPr>
            <a:r>
              <a:rPr lang="en-US" sz="2133" dirty="0"/>
              <a:t>Embedding vectors are quantized to prototype vectors, reducing storage and improving retrieval speed.</a:t>
            </a:r>
          </a:p>
          <a:p>
            <a:pPr marL="609630" lvl="1" indent="-304815" algn="just">
              <a:lnSpc>
                <a:spcPct val="150000"/>
              </a:lnSpc>
              <a:buFont typeface="Arial" panose="020B0604020202020204" pitchFamily="34" charset="0"/>
              <a:buChar char="•"/>
            </a:pPr>
            <a:r>
              <a:rPr lang="en-US" sz="2133" dirty="0"/>
              <a:t>The system creates an inverted index, mapping each prototype vector to its corresponding questions and chunks.</a:t>
            </a:r>
          </a:p>
        </p:txBody>
      </p:sp>
    </p:spTree>
    <p:extLst>
      <p:ext uri="{BB962C8B-B14F-4D97-AF65-F5344CB8AC3E}">
        <p14:creationId xmlns:p14="http://schemas.microsoft.com/office/powerpoint/2010/main" val="1292544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9E94-D88D-3EA2-1C4D-50085528C87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A5472D2-A471-6120-07B1-C514DD6D6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6" y="825785"/>
            <a:ext cx="9409045" cy="5600051"/>
          </a:xfrm>
          <a:prstGeom prst="rect">
            <a:avLst/>
          </a:prstGeom>
        </p:spPr>
      </p:pic>
      <p:sp>
        <p:nvSpPr>
          <p:cNvPr id="2" name="Freeform 2">
            <a:extLst>
              <a:ext uri="{FF2B5EF4-FFF2-40B4-BE49-F238E27FC236}">
                <a16:creationId xmlns:a16="http://schemas.microsoft.com/office/drawing/2014/main" id="{ED623C46-973B-2B44-CFDC-8C254BFE99EA}"/>
              </a:ext>
            </a:extLst>
          </p:cNvPr>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a:extLst>
              <a:ext uri="{FF2B5EF4-FFF2-40B4-BE49-F238E27FC236}">
                <a16:creationId xmlns:a16="http://schemas.microsoft.com/office/drawing/2014/main" id="{C47A553C-46F9-4A2E-D025-9016B2D82533}"/>
              </a:ext>
            </a:extLst>
          </p:cNvPr>
          <p:cNvSpPr txBox="1"/>
          <p:nvPr/>
        </p:nvSpPr>
        <p:spPr>
          <a:xfrm>
            <a:off x="2207568" y="278648"/>
            <a:ext cx="10977489" cy="446661"/>
          </a:xfrm>
          <a:prstGeom prst="rect">
            <a:avLst/>
          </a:prstGeom>
        </p:spPr>
        <p:txBody>
          <a:bodyPr lIns="0" tIns="0" rIns="0" bIns="0" rtlCol="0" anchor="t">
            <a:spAutoFit/>
          </a:bodyPr>
          <a:lstStyle/>
          <a:p>
            <a:pPr algn="ctr">
              <a:lnSpc>
                <a:spcPts val="3344"/>
              </a:lnSpc>
            </a:pPr>
            <a:r>
              <a:rPr lang="en-US" sz="3600" b="1" spc="80" dirty="0">
                <a:solidFill>
                  <a:srgbClr val="393A38"/>
                </a:solidFill>
                <a:latin typeface="Poppins Bold"/>
                <a:ea typeface="Poppins Bold"/>
                <a:cs typeface="Poppins Bold"/>
                <a:sym typeface="Poppins Bold"/>
              </a:rPr>
              <a:t>Phase-II Architecture Diagram ...</a:t>
            </a:r>
          </a:p>
        </p:txBody>
      </p:sp>
      <p:sp>
        <p:nvSpPr>
          <p:cNvPr id="4" name="Freeform 4">
            <a:extLst>
              <a:ext uri="{FF2B5EF4-FFF2-40B4-BE49-F238E27FC236}">
                <a16:creationId xmlns:a16="http://schemas.microsoft.com/office/drawing/2014/main" id="{48A2ABE5-A5A2-894D-6311-787691802AA3}"/>
              </a:ext>
            </a:extLst>
          </p:cNvPr>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80064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495AF-E3F0-DFED-A9CC-37A443EC1DBC}"/>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C04DEAB2-5CB4-0C8B-B4C8-806102351AA5}"/>
              </a:ext>
            </a:extLst>
          </p:cNvPr>
          <p:cNvSpPr/>
          <p:nvPr/>
        </p:nvSpPr>
        <p:spPr>
          <a:xfrm>
            <a:off x="4082236" y="365456"/>
            <a:ext cx="4211211" cy="845025"/>
          </a:xfrm>
          <a:prstGeom prst="ellipse">
            <a:avLst/>
          </a:prstGeom>
          <a:solidFill>
            <a:schemeClr val="accent6">
              <a:lumMod val="60000"/>
              <a:lumOff val="4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Freeform 2">
            <a:extLst>
              <a:ext uri="{FF2B5EF4-FFF2-40B4-BE49-F238E27FC236}">
                <a16:creationId xmlns:a16="http://schemas.microsoft.com/office/drawing/2014/main" id="{481D5EA2-E8FF-B2E1-ED0A-F94D987BE77F}"/>
              </a:ext>
            </a:extLst>
          </p:cNvPr>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5A2F172D-0065-B6F9-7C1F-6E996C50DE6A}"/>
              </a:ext>
            </a:extLst>
          </p:cNvPr>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29636FB8-02C3-788F-8165-1C83B03265FA}"/>
              </a:ext>
            </a:extLst>
          </p:cNvPr>
          <p:cNvSpPr txBox="1"/>
          <p:nvPr/>
        </p:nvSpPr>
        <p:spPr>
          <a:xfrm>
            <a:off x="1679510" y="963266"/>
            <a:ext cx="9985109" cy="5769208"/>
          </a:xfrm>
          <a:prstGeom prst="rect">
            <a:avLst/>
          </a:prstGeom>
          <a:noFill/>
        </p:spPr>
        <p:txBody>
          <a:bodyPr wrap="square" rtlCol="0">
            <a:spAutoFit/>
          </a:bodyPr>
          <a:lstStyle/>
          <a:p>
            <a:pPr marL="190510" indent="-190510" algn="just">
              <a:lnSpc>
                <a:spcPct val="150000"/>
              </a:lnSpc>
              <a:buFont typeface="Wingdings" panose="05000000000000000000" pitchFamily="2" charset="2"/>
              <a:buChar char="Ø"/>
            </a:pPr>
            <a:r>
              <a:rPr lang="en-IN" sz="2067" b="1" dirty="0"/>
              <a:t>Query Processing:</a:t>
            </a:r>
            <a:endParaRPr lang="en-IN" sz="2067" dirty="0"/>
          </a:p>
          <a:p>
            <a:pPr marL="609630" lvl="1" indent="-304815" algn="just">
              <a:lnSpc>
                <a:spcPct val="150000"/>
              </a:lnSpc>
              <a:buFont typeface="Arial" panose="020B0604020202020204" pitchFamily="34" charset="0"/>
              <a:buChar char="•"/>
            </a:pPr>
            <a:r>
              <a:rPr lang="en-US" sz="2067" dirty="0"/>
              <a:t>The user submits a question.</a:t>
            </a:r>
          </a:p>
          <a:p>
            <a:pPr marL="609630" lvl="1" indent="-304815" algn="just">
              <a:lnSpc>
                <a:spcPct val="150000"/>
              </a:lnSpc>
              <a:buFont typeface="Arial" panose="020B0604020202020204" pitchFamily="34" charset="0"/>
              <a:buChar char="•"/>
            </a:pPr>
            <a:r>
              <a:rPr lang="en-US" sz="2067" dirty="0"/>
              <a:t>It is embedded and quantized using the same vectorization method as the stored data.</a:t>
            </a:r>
            <a:endParaRPr lang="en-IN" sz="2067" b="1" dirty="0"/>
          </a:p>
          <a:p>
            <a:pPr marL="304815" indent="-304815" algn="just">
              <a:lnSpc>
                <a:spcPct val="150000"/>
              </a:lnSpc>
              <a:buFont typeface="Wingdings" panose="05000000000000000000" pitchFamily="2" charset="2"/>
              <a:buChar char="Ø"/>
            </a:pPr>
            <a:r>
              <a:rPr lang="en-US" sz="2067" b="1" dirty="0"/>
              <a:t>Question Matching &amp; Retrieval:</a:t>
            </a:r>
            <a:endParaRPr lang="en-IN" sz="2067" b="1" dirty="0"/>
          </a:p>
          <a:p>
            <a:pPr marL="609630" lvl="1" indent="-304815" algn="just">
              <a:lnSpc>
                <a:spcPct val="150000"/>
              </a:lnSpc>
              <a:buFont typeface="Arial" panose="020B0604020202020204" pitchFamily="34" charset="0"/>
              <a:buChar char="•"/>
            </a:pPr>
            <a:r>
              <a:rPr lang="en-US" sz="2067" dirty="0"/>
              <a:t>The system finds the top k matching questions in the inverted index.</a:t>
            </a:r>
          </a:p>
          <a:p>
            <a:pPr marL="609630" lvl="1" indent="-304815" algn="just">
              <a:lnSpc>
                <a:spcPct val="150000"/>
              </a:lnSpc>
              <a:buFont typeface="Arial" panose="020B0604020202020204" pitchFamily="34" charset="0"/>
              <a:buChar char="•"/>
            </a:pPr>
            <a:r>
              <a:rPr lang="en-US" sz="2067" dirty="0"/>
              <a:t>Corresponding document chunks are retrieved.</a:t>
            </a:r>
          </a:p>
          <a:p>
            <a:pPr marL="304815" indent="-304815" algn="just">
              <a:lnSpc>
                <a:spcPct val="150000"/>
              </a:lnSpc>
              <a:buFont typeface="Wingdings" panose="05000000000000000000" pitchFamily="2" charset="2"/>
              <a:buChar char="Ø"/>
            </a:pPr>
            <a:r>
              <a:rPr lang="en-US" sz="2067" b="1" dirty="0"/>
              <a:t>Answer Generation with Llama3-8B-instruct::</a:t>
            </a:r>
          </a:p>
          <a:p>
            <a:pPr marL="609630" lvl="1" indent="-304815" algn="just">
              <a:lnSpc>
                <a:spcPct val="150000"/>
              </a:lnSpc>
              <a:buFont typeface="Arial" panose="020B0604020202020204" pitchFamily="34" charset="0"/>
              <a:buChar char="•"/>
            </a:pPr>
            <a:r>
              <a:rPr lang="en-US" sz="2067" dirty="0"/>
              <a:t>Retrieved chunks are fed into Meta-LLaMA3-8B-instruct.</a:t>
            </a:r>
          </a:p>
          <a:p>
            <a:pPr marL="609630" lvl="1" indent="-304815" algn="just">
              <a:lnSpc>
                <a:spcPct val="150000"/>
              </a:lnSpc>
              <a:buFont typeface="Arial" panose="020B0604020202020204" pitchFamily="34" charset="0"/>
              <a:buChar char="•"/>
            </a:pPr>
            <a:r>
              <a:rPr lang="en-US" sz="2067" dirty="0"/>
              <a:t>The model generates a contextually accurate response using a custom </a:t>
            </a:r>
          </a:p>
          <a:p>
            <a:pPr lvl="1" algn="just">
              <a:lnSpc>
                <a:spcPct val="150000"/>
              </a:lnSpc>
            </a:pPr>
            <a:r>
              <a:rPr lang="en-US" sz="2067" dirty="0"/>
              <a:t>     prompt.</a:t>
            </a:r>
          </a:p>
          <a:p>
            <a:pPr marL="609630" lvl="1" indent="-304815" algn="just">
              <a:lnSpc>
                <a:spcPct val="150000"/>
              </a:lnSpc>
              <a:buFont typeface="Arial" panose="020B0604020202020204" pitchFamily="34" charset="0"/>
              <a:buChar char="•"/>
            </a:pPr>
            <a:r>
              <a:rPr lang="en-US" sz="2067" dirty="0"/>
              <a:t>The user receives a well-structured, contextually relevant answer</a:t>
            </a:r>
          </a:p>
        </p:txBody>
      </p:sp>
      <p:sp>
        <p:nvSpPr>
          <p:cNvPr id="7" name="TextBox 3">
            <a:extLst>
              <a:ext uri="{FF2B5EF4-FFF2-40B4-BE49-F238E27FC236}">
                <a16:creationId xmlns:a16="http://schemas.microsoft.com/office/drawing/2014/main" id="{A5E79B1F-1E70-5802-8519-B0A343C0D14A}"/>
              </a:ext>
            </a:extLst>
          </p:cNvPr>
          <p:cNvSpPr txBox="1"/>
          <p:nvPr/>
        </p:nvSpPr>
        <p:spPr>
          <a:xfrm>
            <a:off x="4511824" y="503469"/>
            <a:ext cx="10977489" cy="445891"/>
          </a:xfrm>
          <a:prstGeom prst="rect">
            <a:avLst/>
          </a:prstGeom>
        </p:spPr>
        <p:txBody>
          <a:bodyPr lIns="0" tIns="0" rIns="0" bIns="0" rtlCol="0" anchor="t">
            <a:spAutoFit/>
          </a:bodyPr>
          <a:lstStyle/>
          <a:p>
            <a:pPr algn="just">
              <a:lnSpc>
                <a:spcPct val="150000"/>
              </a:lnSpc>
            </a:pPr>
            <a:r>
              <a:rPr lang="en-US" sz="2133" i="1" dirty="0">
                <a:solidFill>
                  <a:srgbClr val="393A38"/>
                </a:solidFill>
                <a:effectLst>
                  <a:outerShdw blurRad="38100" dist="38100" dir="2700000" algn="tl">
                    <a:srgbClr val="000000">
                      <a:alpha val="43137"/>
                    </a:srgbClr>
                  </a:outerShdw>
                </a:effectLst>
                <a:latin typeface="Poppins"/>
                <a:cs typeface="Poppins"/>
                <a:sym typeface="Poppins Bold"/>
              </a:rPr>
              <a:t>Phase – III of Methodology </a:t>
            </a:r>
          </a:p>
        </p:txBody>
      </p:sp>
    </p:spTree>
    <p:extLst>
      <p:ext uri="{BB962C8B-B14F-4D97-AF65-F5344CB8AC3E}">
        <p14:creationId xmlns:p14="http://schemas.microsoft.com/office/powerpoint/2010/main" val="2577134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71FF8-FE57-735E-6504-098A7820D17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7C0D2D0-47A0-D003-BB67-7C456C489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477" y="802486"/>
            <a:ext cx="8605451" cy="5270447"/>
          </a:xfrm>
          <a:prstGeom prst="rect">
            <a:avLst/>
          </a:prstGeom>
        </p:spPr>
      </p:pic>
      <p:sp>
        <p:nvSpPr>
          <p:cNvPr id="2" name="Freeform 2">
            <a:extLst>
              <a:ext uri="{FF2B5EF4-FFF2-40B4-BE49-F238E27FC236}">
                <a16:creationId xmlns:a16="http://schemas.microsoft.com/office/drawing/2014/main" id="{8DC90659-8C0B-7621-38B3-43F6BD6956C7}"/>
              </a:ext>
            </a:extLst>
          </p:cNvPr>
          <p:cNvSpPr/>
          <p:nvPr/>
        </p:nvSpPr>
        <p:spPr>
          <a:xfrm flipH="1" flipV="1">
            <a:off x="8273782" y="196810"/>
            <a:ext cx="6022571" cy="6858000"/>
          </a:xfrm>
          <a:custGeom>
            <a:avLst/>
            <a:gdLst/>
            <a:ahLst/>
            <a:cxnLst/>
            <a:rect l="l" t="t" r="r" b="b"/>
            <a:pathLst>
              <a:path w="9033856" h="10287000">
                <a:moveTo>
                  <a:pt x="9033856" y="10287000"/>
                </a:moveTo>
                <a:lnTo>
                  <a:pt x="0" y="10287000"/>
                </a:lnTo>
                <a:lnTo>
                  <a:pt x="0" y="0"/>
                </a:lnTo>
                <a:lnTo>
                  <a:pt x="9033856" y="0"/>
                </a:lnTo>
                <a:lnTo>
                  <a:pt x="9033856" y="102870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a:extLst>
              <a:ext uri="{FF2B5EF4-FFF2-40B4-BE49-F238E27FC236}">
                <a16:creationId xmlns:a16="http://schemas.microsoft.com/office/drawing/2014/main" id="{94FDF7C4-6C0B-F05A-29D3-9584B66E3289}"/>
              </a:ext>
            </a:extLst>
          </p:cNvPr>
          <p:cNvSpPr txBox="1"/>
          <p:nvPr/>
        </p:nvSpPr>
        <p:spPr>
          <a:xfrm>
            <a:off x="2072162" y="415691"/>
            <a:ext cx="10977489" cy="446661"/>
          </a:xfrm>
          <a:prstGeom prst="rect">
            <a:avLst/>
          </a:prstGeom>
        </p:spPr>
        <p:txBody>
          <a:bodyPr lIns="0" tIns="0" rIns="0" bIns="0" rtlCol="0" anchor="t">
            <a:spAutoFit/>
          </a:bodyPr>
          <a:lstStyle/>
          <a:p>
            <a:pPr algn="ctr">
              <a:lnSpc>
                <a:spcPts val="3344"/>
              </a:lnSpc>
            </a:pPr>
            <a:r>
              <a:rPr lang="en-US" sz="3600" b="1" spc="80" dirty="0">
                <a:solidFill>
                  <a:srgbClr val="393A38"/>
                </a:solidFill>
                <a:latin typeface="Poppins Bold"/>
                <a:ea typeface="Poppins Bold"/>
                <a:cs typeface="Poppins Bold"/>
                <a:sym typeface="Poppins Bold"/>
              </a:rPr>
              <a:t>Phase-III Architecture Diagram...</a:t>
            </a:r>
          </a:p>
        </p:txBody>
      </p:sp>
      <p:sp>
        <p:nvSpPr>
          <p:cNvPr id="4" name="Freeform 4">
            <a:extLst>
              <a:ext uri="{FF2B5EF4-FFF2-40B4-BE49-F238E27FC236}">
                <a16:creationId xmlns:a16="http://schemas.microsoft.com/office/drawing/2014/main" id="{E85997D9-6F71-C818-CDE2-C92E4589435A}"/>
              </a:ext>
            </a:extLst>
          </p:cNvPr>
          <p:cNvSpPr/>
          <p:nvPr/>
        </p:nvSpPr>
        <p:spPr>
          <a:xfrm>
            <a:off x="-2800757" y="-272506"/>
            <a:ext cx="6169429" cy="7025230"/>
          </a:xfrm>
          <a:custGeom>
            <a:avLst/>
            <a:gdLst/>
            <a:ahLst/>
            <a:cxnLst/>
            <a:rect l="l" t="t" r="r" b="b"/>
            <a:pathLst>
              <a:path w="9254144" h="10537845">
                <a:moveTo>
                  <a:pt x="0" y="0"/>
                </a:moveTo>
                <a:lnTo>
                  <a:pt x="9254144" y="0"/>
                </a:lnTo>
                <a:lnTo>
                  <a:pt x="9254144" y="10537845"/>
                </a:lnTo>
                <a:lnTo>
                  <a:pt x="0" y="105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7">
            <a:extLst>
              <a:ext uri="{FF2B5EF4-FFF2-40B4-BE49-F238E27FC236}">
                <a16:creationId xmlns:a16="http://schemas.microsoft.com/office/drawing/2014/main" id="{2C7B42B3-BE30-CE6C-3D9B-4D92DB3DEE56}"/>
              </a:ext>
            </a:extLst>
          </p:cNvPr>
          <p:cNvSpPr txBox="1"/>
          <p:nvPr/>
        </p:nvSpPr>
        <p:spPr>
          <a:xfrm>
            <a:off x="1823526" y="6069877"/>
            <a:ext cx="6354246" cy="420564"/>
          </a:xfrm>
          <a:prstGeom prst="rect">
            <a:avLst/>
          </a:prstGeom>
          <a:noFill/>
        </p:spPr>
        <p:txBody>
          <a:bodyPr wrap="square" rtlCol="0">
            <a:spAutoFit/>
          </a:bodyPr>
          <a:lstStyle/>
          <a:p>
            <a:r>
              <a:rPr lang="en-US" sz="2133" b="1" dirty="0"/>
              <a:t>Overall Retrieval and Generation Architecture for RAG.</a:t>
            </a:r>
            <a:endParaRPr lang="en-IN" sz="2133" b="1" dirty="0"/>
          </a:p>
        </p:txBody>
      </p:sp>
    </p:spTree>
    <p:extLst>
      <p:ext uri="{BB962C8B-B14F-4D97-AF65-F5344CB8AC3E}">
        <p14:creationId xmlns:p14="http://schemas.microsoft.com/office/powerpoint/2010/main" val="935826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1"/>
            <a:ext cx="3911071" cy="3911071"/>
          </a:xfrm>
          <a:custGeom>
            <a:avLst/>
            <a:gdLst/>
            <a:ahLst/>
            <a:cxnLst/>
            <a:rect l="l" t="t" r="r" b="b"/>
            <a:pathLst>
              <a:path w="5866607" h="5866607">
                <a:moveTo>
                  <a:pt x="0" y="0"/>
                </a:moveTo>
                <a:lnTo>
                  <a:pt x="5866607" y="0"/>
                </a:lnTo>
                <a:lnTo>
                  <a:pt x="5866607" y="5866607"/>
                </a:lnTo>
                <a:lnTo>
                  <a:pt x="0" y="5866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9623725" y="4404358"/>
            <a:ext cx="2568275" cy="2568275"/>
          </a:xfrm>
          <a:custGeom>
            <a:avLst/>
            <a:gdLst/>
            <a:ahLst/>
            <a:cxnLst/>
            <a:rect l="l" t="t" r="r" b="b"/>
            <a:pathLst>
              <a:path w="3852413" h="3852413">
                <a:moveTo>
                  <a:pt x="3852413" y="0"/>
                </a:moveTo>
                <a:lnTo>
                  <a:pt x="0" y="0"/>
                </a:lnTo>
                <a:lnTo>
                  <a:pt x="0" y="3852413"/>
                </a:lnTo>
                <a:lnTo>
                  <a:pt x="3852413" y="3852413"/>
                </a:lnTo>
                <a:lnTo>
                  <a:pt x="3852413"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7" name="Freeform 7"/>
          <p:cNvSpPr/>
          <p:nvPr/>
        </p:nvSpPr>
        <p:spPr>
          <a:xfrm rot="-10800000">
            <a:off x="4688256" y="0"/>
            <a:ext cx="7842281" cy="556089"/>
          </a:xfrm>
          <a:custGeom>
            <a:avLst/>
            <a:gdLst/>
            <a:ahLst/>
            <a:cxnLst/>
            <a:rect l="l" t="t" r="r" b="b"/>
            <a:pathLst>
              <a:path w="11763421" h="834133">
                <a:moveTo>
                  <a:pt x="0" y="0"/>
                </a:moveTo>
                <a:lnTo>
                  <a:pt x="11763421" y="0"/>
                </a:lnTo>
                <a:lnTo>
                  <a:pt x="11763421" y="834133"/>
                </a:lnTo>
                <a:lnTo>
                  <a:pt x="0" y="834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001548" y="914250"/>
            <a:ext cx="7244353" cy="489621"/>
          </a:xfrm>
          <a:prstGeom prst="rect">
            <a:avLst/>
          </a:prstGeom>
        </p:spPr>
        <p:txBody>
          <a:bodyPr wrap="square" lIns="0" tIns="0" rIns="0" bIns="0" rtlCol="0" anchor="t">
            <a:spAutoFit/>
          </a:bodyPr>
          <a:lstStyle/>
          <a:p>
            <a:pPr algn="just">
              <a:lnSpc>
                <a:spcPts val="2858"/>
              </a:lnSpc>
            </a:pPr>
            <a:r>
              <a:rPr lang="en-IN" sz="5867" b="1" spc="124" dirty="0">
                <a:solidFill>
                  <a:srgbClr val="393A38"/>
                </a:solidFill>
                <a:latin typeface="Poppins Bold"/>
                <a:cs typeface="Poppins Bold"/>
              </a:rPr>
              <a:t>Methodology</a:t>
            </a:r>
            <a:endParaRPr lang="en-US" sz="5867" b="1" spc="124" dirty="0">
              <a:solidFill>
                <a:srgbClr val="393A38"/>
              </a:solidFill>
              <a:latin typeface="Poppins Bold"/>
              <a:cs typeface="Poppins Bold"/>
              <a:sym typeface="Poppins Bold"/>
            </a:endParaRPr>
          </a:p>
        </p:txBody>
      </p:sp>
      <p:sp>
        <p:nvSpPr>
          <p:cNvPr id="10" name="Freeform 10"/>
          <p:cNvSpPr/>
          <p:nvPr/>
        </p:nvSpPr>
        <p:spPr>
          <a:xfrm>
            <a:off x="-236368" y="6301912"/>
            <a:ext cx="7842281" cy="556089"/>
          </a:xfrm>
          <a:custGeom>
            <a:avLst/>
            <a:gdLst/>
            <a:ahLst/>
            <a:cxnLst/>
            <a:rect l="l" t="t" r="r" b="b"/>
            <a:pathLst>
              <a:path w="11763421" h="834133">
                <a:moveTo>
                  <a:pt x="0" y="0"/>
                </a:moveTo>
                <a:lnTo>
                  <a:pt x="11763421" y="0"/>
                </a:lnTo>
                <a:lnTo>
                  <a:pt x="11763421" y="834133"/>
                </a:lnTo>
                <a:lnTo>
                  <a:pt x="0" y="834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D2B6548A-7422-4469-A534-34EE161BADA9}"/>
              </a:ext>
            </a:extLst>
          </p:cNvPr>
          <p:cNvSpPr txBox="1"/>
          <p:nvPr/>
        </p:nvSpPr>
        <p:spPr>
          <a:xfrm>
            <a:off x="1199456" y="1680199"/>
            <a:ext cx="10225136" cy="892360"/>
          </a:xfrm>
          <a:prstGeom prst="rect">
            <a:avLst/>
          </a:prstGeom>
          <a:noFill/>
        </p:spPr>
        <p:txBody>
          <a:bodyPr wrap="square" rtlCol="0">
            <a:spAutoFit/>
          </a:bodyPr>
          <a:lstStyle/>
          <a:p>
            <a:pPr marL="190510" indent="-190510" algn="just">
              <a:buFont typeface="Wingdings" panose="05000000000000000000" pitchFamily="2" charset="2"/>
              <a:buChar char="Ø"/>
            </a:pPr>
            <a:r>
              <a:rPr lang="en-US" sz="1733" dirty="0"/>
              <a:t>The </a:t>
            </a:r>
            <a:r>
              <a:rPr lang="en-US" sz="1733" b="1" dirty="0" err="1"/>
              <a:t>QuIM</a:t>
            </a:r>
            <a:r>
              <a:rPr lang="en-US" sz="1733" b="1" dirty="0"/>
              <a:t>-RAG methodology</a:t>
            </a:r>
            <a:r>
              <a:rPr lang="en-US" sz="1733" dirty="0"/>
              <a:t> is designed to enhance </a:t>
            </a:r>
            <a:r>
              <a:rPr lang="en-US" sz="1733" b="1" dirty="0"/>
              <a:t>Retrieval-Augmented Generation (RAG)</a:t>
            </a:r>
            <a:r>
              <a:rPr lang="en-US" sz="1733" dirty="0"/>
              <a:t> by improving how </a:t>
            </a:r>
            <a:r>
              <a:rPr lang="en-US" sz="1733" b="1" dirty="0"/>
              <a:t>queries are matched to document chunks</a:t>
            </a:r>
            <a:r>
              <a:rPr lang="en-US" sz="1733" dirty="0"/>
              <a:t> through </a:t>
            </a:r>
            <a:r>
              <a:rPr lang="en-US" sz="1733" b="1" dirty="0"/>
              <a:t>Inverted Question Matching</a:t>
            </a:r>
            <a:r>
              <a:rPr lang="en-US" sz="1733" dirty="0"/>
              <a:t>.</a:t>
            </a:r>
          </a:p>
          <a:p>
            <a:pPr marL="190510" indent="-190510" algn="just">
              <a:buFont typeface="Wingdings" panose="05000000000000000000" pitchFamily="2" charset="2"/>
              <a:buChar char="Ø"/>
            </a:pPr>
            <a:r>
              <a:rPr lang="en-US" sz="1733" dirty="0"/>
              <a:t> This method ensures better accuracy and </a:t>
            </a:r>
            <a:r>
              <a:rPr lang="en-US" sz="1733" b="1" dirty="0"/>
              <a:t>reduces hallucination</a:t>
            </a:r>
            <a:r>
              <a:rPr lang="en-US" sz="1733" dirty="0"/>
              <a:t> in domain-specific question-answering tasks.</a:t>
            </a:r>
          </a:p>
        </p:txBody>
      </p:sp>
      <p:sp>
        <p:nvSpPr>
          <p:cNvPr id="11" name="TextBox 10">
            <a:extLst>
              <a:ext uri="{FF2B5EF4-FFF2-40B4-BE49-F238E27FC236}">
                <a16:creationId xmlns:a16="http://schemas.microsoft.com/office/drawing/2014/main" id="{9E20C38A-6722-FCA9-2D53-304D0D396F1D}"/>
              </a:ext>
            </a:extLst>
          </p:cNvPr>
          <p:cNvSpPr txBox="1"/>
          <p:nvPr/>
        </p:nvSpPr>
        <p:spPr>
          <a:xfrm>
            <a:off x="911424" y="2561124"/>
            <a:ext cx="9697077" cy="4010457"/>
          </a:xfrm>
          <a:prstGeom prst="rect">
            <a:avLst/>
          </a:prstGeom>
          <a:noFill/>
        </p:spPr>
        <p:txBody>
          <a:bodyPr wrap="square" rtlCol="0">
            <a:spAutoFit/>
          </a:bodyPr>
          <a:lstStyle/>
          <a:p>
            <a:r>
              <a:rPr lang="en-IN" sz="1733" b="1" dirty="0"/>
              <a:t>Step 1: Data Collection &amp; Chunking</a:t>
            </a:r>
          </a:p>
          <a:p>
            <a:pPr lvl="1"/>
            <a:r>
              <a:rPr lang="en-IN" sz="1733" b="1" dirty="0"/>
              <a:t>Objective:</a:t>
            </a:r>
          </a:p>
          <a:p>
            <a:pPr lvl="2">
              <a:buFont typeface="Arial" panose="020B0604020202020204" pitchFamily="34" charset="0"/>
              <a:buChar char="•"/>
            </a:pPr>
            <a:r>
              <a:rPr lang="en-IN" sz="1733" dirty="0"/>
              <a:t>Gather relevant domain-specific data.</a:t>
            </a:r>
          </a:p>
          <a:p>
            <a:pPr lvl="2">
              <a:buFont typeface="Arial" panose="020B0604020202020204" pitchFamily="34" charset="0"/>
              <a:buChar char="•"/>
            </a:pPr>
            <a:r>
              <a:rPr lang="en-IN" sz="1733" dirty="0"/>
              <a:t>Split data into smaller, meaningful chunks for efficient retrieval.</a:t>
            </a:r>
          </a:p>
          <a:p>
            <a:pPr lvl="1"/>
            <a:r>
              <a:rPr lang="en-IN" sz="1733" b="1" dirty="0"/>
              <a:t>Process:</a:t>
            </a:r>
          </a:p>
          <a:p>
            <a:pPr lvl="2">
              <a:buFont typeface="+mj-lt"/>
              <a:buAutoNum type="arabicPeriod"/>
            </a:pPr>
            <a:r>
              <a:rPr lang="en-IN" sz="1733" b="1" dirty="0"/>
              <a:t>Web Scraping:</a:t>
            </a:r>
            <a:endParaRPr lang="en-IN" sz="1733" dirty="0"/>
          </a:p>
          <a:p>
            <a:pPr marL="1104955" lvl="3" indent="-190510">
              <a:buFont typeface="+mj-lt"/>
              <a:buAutoNum type="arabicPeriod"/>
            </a:pPr>
            <a:r>
              <a:rPr lang="en-IN" sz="1733" dirty="0"/>
              <a:t>The system scrapes web pages from </a:t>
            </a:r>
            <a:r>
              <a:rPr lang="en-IN" sz="1733" b="1" dirty="0"/>
              <a:t>NDSU Career Advising &amp; </a:t>
            </a:r>
            <a:r>
              <a:rPr lang="en-IN" sz="1733" b="1" dirty="0" err="1"/>
              <a:t>Catalog</a:t>
            </a:r>
            <a:r>
              <a:rPr lang="en-IN" sz="1733" b="1" dirty="0"/>
              <a:t> websites</a:t>
            </a:r>
            <a:r>
              <a:rPr lang="en-IN" sz="1733" dirty="0"/>
              <a:t>.</a:t>
            </a:r>
          </a:p>
          <a:p>
            <a:pPr marL="1104955" lvl="3" indent="-190510">
              <a:buFont typeface="+mj-lt"/>
              <a:buAutoNum type="arabicPeriod"/>
            </a:pPr>
            <a:r>
              <a:rPr lang="en-IN" sz="1733" dirty="0"/>
              <a:t>Extracts text while </a:t>
            </a:r>
            <a:r>
              <a:rPr lang="en-IN" sz="1733" b="1" dirty="0"/>
              <a:t>removing unnecessary elements</a:t>
            </a:r>
            <a:r>
              <a:rPr lang="en-IN" sz="1733" dirty="0"/>
              <a:t> (headers, footers, navigation menus).</a:t>
            </a:r>
          </a:p>
          <a:p>
            <a:pPr lvl="2">
              <a:buFont typeface="+mj-lt"/>
              <a:buAutoNum type="arabicPeriod"/>
            </a:pPr>
            <a:r>
              <a:rPr lang="en-IN" sz="1733" b="1" dirty="0"/>
              <a:t>Text Preprocessing:</a:t>
            </a:r>
            <a:endParaRPr lang="en-IN" sz="1733" dirty="0"/>
          </a:p>
          <a:p>
            <a:pPr marL="1104955" lvl="3" indent="-190510">
              <a:buFont typeface="+mj-lt"/>
              <a:buAutoNum type="arabicPeriod"/>
            </a:pPr>
            <a:r>
              <a:rPr lang="en-IN" sz="1733" dirty="0"/>
              <a:t>Cleans the raw text by removing special characters, HTML tags, and irrelevant words.</a:t>
            </a:r>
          </a:p>
          <a:p>
            <a:pPr marL="1104955" lvl="3" indent="-190510">
              <a:buFont typeface="+mj-lt"/>
              <a:buAutoNum type="arabicPeriod"/>
            </a:pPr>
            <a:r>
              <a:rPr lang="en-IN" sz="1733" dirty="0"/>
              <a:t>Ensures </a:t>
            </a:r>
            <a:r>
              <a:rPr lang="en-IN" sz="1733" b="1" dirty="0"/>
              <a:t>only meaningful content is retained</a:t>
            </a:r>
            <a:r>
              <a:rPr lang="en-IN" sz="1733" dirty="0"/>
              <a:t>.</a:t>
            </a:r>
          </a:p>
          <a:p>
            <a:pPr lvl="2">
              <a:buFont typeface="+mj-lt"/>
              <a:buAutoNum type="arabicPeriod"/>
            </a:pPr>
            <a:r>
              <a:rPr lang="en-IN" sz="1733" b="1" dirty="0"/>
              <a:t>Document Chunking:</a:t>
            </a:r>
            <a:endParaRPr lang="en-IN" sz="1733" dirty="0"/>
          </a:p>
          <a:p>
            <a:pPr marL="1104955" lvl="3" indent="-190510">
              <a:buFont typeface="+mj-lt"/>
              <a:buAutoNum type="arabicPeriod"/>
            </a:pPr>
            <a:r>
              <a:rPr lang="en-IN" sz="1733" dirty="0"/>
              <a:t>Breaks down long documents into </a:t>
            </a:r>
            <a:r>
              <a:rPr lang="en-IN" sz="1733" b="1" dirty="0"/>
              <a:t>smaller segments (chunks)</a:t>
            </a:r>
            <a:r>
              <a:rPr lang="en-IN" sz="1733" dirty="0"/>
              <a:t>.</a:t>
            </a:r>
          </a:p>
          <a:p>
            <a:pPr marL="1104955" lvl="3" indent="-190510">
              <a:buFont typeface="+mj-lt"/>
              <a:buAutoNum type="arabicPeriod"/>
            </a:pPr>
            <a:r>
              <a:rPr lang="en-IN" sz="1733" dirty="0"/>
              <a:t>Each chunk is </a:t>
            </a:r>
            <a:r>
              <a:rPr lang="en-IN" sz="1733" b="1" dirty="0"/>
              <a:t>1000 tokens long</a:t>
            </a:r>
            <a:r>
              <a:rPr lang="en-IN" sz="1733" dirty="0"/>
              <a:t> with a </a:t>
            </a:r>
            <a:r>
              <a:rPr lang="en-IN" sz="1733" b="1" dirty="0"/>
              <a:t>200-token overlap</a:t>
            </a:r>
            <a:r>
              <a:rPr lang="en-IN" sz="1733" dirty="0"/>
              <a:t> to preserve context.</a:t>
            </a:r>
          </a:p>
          <a:p>
            <a:endParaRPr lang="en-IN" sz="1200" dirty="0"/>
          </a:p>
        </p:txBody>
      </p:sp>
    </p:spTree>
    <p:extLst>
      <p:ext uri="{BB962C8B-B14F-4D97-AF65-F5344CB8AC3E}">
        <p14:creationId xmlns:p14="http://schemas.microsoft.com/office/powerpoint/2010/main" val="2518403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0055132" y="4602415"/>
            <a:ext cx="2728603" cy="2728603"/>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256805" y="164381"/>
            <a:ext cx="1028700" cy="1042839"/>
            <a:chOff x="0" y="0"/>
            <a:chExt cx="406400" cy="411986"/>
          </a:xfrm>
        </p:grpSpPr>
        <p:sp>
          <p:nvSpPr>
            <p:cNvPr id="7" name="Freeform 7"/>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8" name="TextBox 8"/>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9" name="Group 9"/>
          <p:cNvGrpSpPr/>
          <p:nvPr/>
        </p:nvGrpSpPr>
        <p:grpSpPr>
          <a:xfrm>
            <a:off x="10742455" y="164381"/>
            <a:ext cx="1028700" cy="1042839"/>
            <a:chOff x="0" y="0"/>
            <a:chExt cx="406400" cy="411986"/>
          </a:xfrm>
        </p:grpSpPr>
        <p:sp>
          <p:nvSpPr>
            <p:cNvPr id="10" name="Freeform 10"/>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11" name="TextBox 11"/>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2" name="TextBox 11">
            <a:extLst>
              <a:ext uri="{FF2B5EF4-FFF2-40B4-BE49-F238E27FC236}">
                <a16:creationId xmlns:a16="http://schemas.microsoft.com/office/drawing/2014/main" id="{CBD9E394-303A-84EF-387E-888F9F32466D}"/>
              </a:ext>
            </a:extLst>
          </p:cNvPr>
          <p:cNvSpPr txBox="1"/>
          <p:nvPr/>
        </p:nvSpPr>
        <p:spPr>
          <a:xfrm>
            <a:off x="961142" y="1604797"/>
            <a:ext cx="9815603" cy="338554"/>
          </a:xfrm>
          <a:prstGeom prst="rect">
            <a:avLst/>
          </a:prstGeom>
          <a:noFill/>
        </p:spPr>
        <p:txBody>
          <a:bodyPr wrap="square" rtlCol="0">
            <a:spAutoFit/>
          </a:bodyPr>
          <a:lstStyle/>
          <a:p>
            <a:r>
              <a:rPr lang="en-US" sz="1600" b="1" dirty="0"/>
              <a:t>Step 1: Chunked Data from Documents</a:t>
            </a:r>
            <a:endParaRPr lang="en-IN" sz="1600" b="1" dirty="0"/>
          </a:p>
        </p:txBody>
      </p:sp>
      <p:graphicFrame>
        <p:nvGraphicFramePr>
          <p:cNvPr id="16" name="Table 15">
            <a:extLst>
              <a:ext uri="{FF2B5EF4-FFF2-40B4-BE49-F238E27FC236}">
                <a16:creationId xmlns:a16="http://schemas.microsoft.com/office/drawing/2014/main" id="{7BA6799C-820B-A756-718C-09384925FC1D}"/>
              </a:ext>
            </a:extLst>
          </p:cNvPr>
          <p:cNvGraphicFramePr>
            <a:graphicFrameLocks noGrp="1"/>
          </p:cNvGraphicFramePr>
          <p:nvPr/>
        </p:nvGraphicFramePr>
        <p:xfrm>
          <a:off x="1919536" y="2310152"/>
          <a:ext cx="5904656" cy="2534852"/>
        </p:xfrm>
        <a:graphic>
          <a:graphicData uri="http://schemas.openxmlformats.org/drawingml/2006/table">
            <a:tbl>
              <a:tblPr firstRow="1" bandRow="1">
                <a:tableStyleId>{5C22544A-7EE6-4342-B048-85BDC9FD1C3A}</a:tableStyleId>
              </a:tblPr>
              <a:tblGrid>
                <a:gridCol w="1185712">
                  <a:extLst>
                    <a:ext uri="{9D8B030D-6E8A-4147-A177-3AD203B41FA5}">
                      <a16:colId xmlns:a16="http://schemas.microsoft.com/office/drawing/2014/main" val="3521266739"/>
                    </a:ext>
                  </a:extLst>
                </a:gridCol>
                <a:gridCol w="4718944">
                  <a:extLst>
                    <a:ext uri="{9D8B030D-6E8A-4147-A177-3AD203B41FA5}">
                      <a16:colId xmlns:a16="http://schemas.microsoft.com/office/drawing/2014/main" val="1643500394"/>
                    </a:ext>
                  </a:extLst>
                </a:gridCol>
              </a:tblGrid>
              <a:tr h="243840">
                <a:tc>
                  <a:txBody>
                    <a:bodyPr/>
                    <a:lstStyle/>
                    <a:p>
                      <a:r>
                        <a:rPr lang="en-IN" sz="1200" b="1" dirty="0"/>
                        <a:t>Chunk ID</a:t>
                      </a:r>
                      <a:endParaRPr lang="en-IN" sz="1200" dirty="0"/>
                    </a:p>
                  </a:txBody>
                  <a:tcPr marL="60960" marR="60960" marT="30480" marB="30480" anchor="ctr"/>
                </a:tc>
                <a:tc>
                  <a:txBody>
                    <a:bodyPr/>
                    <a:lstStyle/>
                    <a:p>
                      <a:r>
                        <a:rPr lang="en-IN" sz="1200" b="1"/>
                        <a:t>Extracted Text from Documents</a:t>
                      </a:r>
                      <a:endParaRPr lang="en-IN" sz="1200"/>
                    </a:p>
                  </a:txBody>
                  <a:tcPr marL="60960" marR="60960" marT="30480" marB="30480" anchor="ctr"/>
                </a:tc>
                <a:extLst>
                  <a:ext uri="{0D108BD9-81ED-4DB2-BD59-A6C34878D82A}">
                    <a16:rowId xmlns:a16="http://schemas.microsoft.com/office/drawing/2014/main" val="3738623964"/>
                  </a:ext>
                </a:extLst>
              </a:tr>
              <a:tr h="609600">
                <a:tc>
                  <a:txBody>
                    <a:bodyPr/>
                    <a:lstStyle/>
                    <a:p>
                      <a:r>
                        <a:rPr lang="en-IN" sz="1200" b="1"/>
                        <a:t>C1</a:t>
                      </a:r>
                      <a:endParaRPr lang="en-IN" sz="1200"/>
                    </a:p>
                  </a:txBody>
                  <a:tcPr marL="60960" marR="60960" marT="30480" marB="30480" anchor="ctr"/>
                </a:tc>
                <a:tc>
                  <a:txBody>
                    <a:bodyPr/>
                    <a:lstStyle/>
                    <a:p>
                      <a:r>
                        <a:rPr lang="en-US" sz="1200" i="1"/>
                        <a:t>"Students can find internship opportunities through CareerLink or external job portals. Applications must be submitted before the deadline, and some internships require departmental approval."</a:t>
                      </a:r>
                      <a:endParaRPr lang="en-US" sz="1200"/>
                    </a:p>
                  </a:txBody>
                  <a:tcPr marL="60960" marR="60960" marT="30480" marB="30480" anchor="ctr"/>
                </a:tc>
                <a:extLst>
                  <a:ext uri="{0D108BD9-81ED-4DB2-BD59-A6C34878D82A}">
                    <a16:rowId xmlns:a16="http://schemas.microsoft.com/office/drawing/2014/main" val="1957631008"/>
                  </a:ext>
                </a:extLst>
              </a:tr>
              <a:tr h="609600">
                <a:tc>
                  <a:txBody>
                    <a:bodyPr/>
                    <a:lstStyle/>
                    <a:p>
                      <a:r>
                        <a:rPr lang="en-IN" sz="1200" b="1"/>
                        <a:t>C2</a:t>
                      </a:r>
                      <a:endParaRPr lang="en-IN" sz="1200"/>
                    </a:p>
                  </a:txBody>
                  <a:tcPr marL="60960" marR="60960" marT="30480" marB="30480" anchor="ctr"/>
                </a:tc>
                <a:tc>
                  <a:txBody>
                    <a:bodyPr/>
                    <a:lstStyle/>
                    <a:p>
                      <a:r>
                        <a:rPr lang="en-US" sz="1200" i="1" dirty="0"/>
                        <a:t>"Applicants must prepare a resume, cover letter, and sometimes a recommendation letter. Some companies may also require a transcript or writing sample."</a:t>
                      </a:r>
                      <a:endParaRPr lang="en-US" sz="1200" dirty="0"/>
                    </a:p>
                  </a:txBody>
                  <a:tcPr marL="60960" marR="60960" marT="30480" marB="30480" anchor="ctr"/>
                </a:tc>
                <a:extLst>
                  <a:ext uri="{0D108BD9-81ED-4DB2-BD59-A6C34878D82A}">
                    <a16:rowId xmlns:a16="http://schemas.microsoft.com/office/drawing/2014/main" val="2562554970"/>
                  </a:ext>
                </a:extLst>
              </a:tr>
              <a:tr h="609600">
                <a:tc>
                  <a:txBody>
                    <a:bodyPr/>
                    <a:lstStyle/>
                    <a:p>
                      <a:r>
                        <a:rPr lang="en-IN" sz="1200" b="1"/>
                        <a:t>C3</a:t>
                      </a:r>
                      <a:endParaRPr lang="en-IN" sz="1200"/>
                    </a:p>
                  </a:txBody>
                  <a:tcPr marL="60960" marR="60960" marT="30480" marB="30480" anchor="ctr"/>
                </a:tc>
                <a:tc>
                  <a:txBody>
                    <a:bodyPr/>
                    <a:lstStyle/>
                    <a:p>
                      <a:r>
                        <a:rPr lang="en-US" sz="1200" i="1" dirty="0"/>
                        <a:t>"Internship applications are submitted via CareerLink. Students must verify eligibility based on their major before submission. Departmental approval is sometimes required."</a:t>
                      </a:r>
                      <a:endParaRPr lang="en-US" sz="1200" dirty="0"/>
                    </a:p>
                  </a:txBody>
                  <a:tcPr marL="60960" marR="60960" marT="30480" marB="30480" anchor="ctr"/>
                </a:tc>
                <a:extLst>
                  <a:ext uri="{0D108BD9-81ED-4DB2-BD59-A6C34878D82A}">
                    <a16:rowId xmlns:a16="http://schemas.microsoft.com/office/drawing/2014/main" val="3593799523"/>
                  </a:ext>
                </a:extLst>
              </a:tr>
              <a:tr h="462212">
                <a:tc>
                  <a:txBody>
                    <a:bodyPr/>
                    <a:lstStyle/>
                    <a:p>
                      <a:r>
                        <a:rPr lang="en-IN" sz="1200" b="1"/>
                        <a:t>C4</a:t>
                      </a:r>
                      <a:endParaRPr lang="en-IN" sz="1200"/>
                    </a:p>
                  </a:txBody>
                  <a:tcPr marL="60960" marR="60960" marT="30480" marB="30480" anchor="ctr"/>
                </a:tc>
                <a:tc>
                  <a:txBody>
                    <a:bodyPr/>
                    <a:lstStyle/>
                    <a:p>
                      <a:r>
                        <a:rPr lang="en-US" sz="1200" i="1" dirty="0"/>
                        <a:t>"The Career Center offers resume reviews, mock interviews, and one-on-one coaching to help students improve their applications."</a:t>
                      </a:r>
                      <a:endParaRPr lang="en-US" sz="1200" dirty="0"/>
                    </a:p>
                  </a:txBody>
                  <a:tcPr marL="60960" marR="60960" marT="30480" marB="30480" anchor="ctr"/>
                </a:tc>
                <a:extLst>
                  <a:ext uri="{0D108BD9-81ED-4DB2-BD59-A6C34878D82A}">
                    <a16:rowId xmlns:a16="http://schemas.microsoft.com/office/drawing/2014/main" val="3216653347"/>
                  </a:ext>
                </a:extLst>
              </a:tr>
            </a:tbl>
          </a:graphicData>
        </a:graphic>
      </p:graphicFrame>
      <p:sp>
        <p:nvSpPr>
          <p:cNvPr id="17" name="TextBox 16">
            <a:extLst>
              <a:ext uri="{FF2B5EF4-FFF2-40B4-BE49-F238E27FC236}">
                <a16:creationId xmlns:a16="http://schemas.microsoft.com/office/drawing/2014/main" id="{856DC174-C9AB-7246-D04B-59B135C71303}"/>
              </a:ext>
            </a:extLst>
          </p:cNvPr>
          <p:cNvSpPr txBox="1"/>
          <p:nvPr/>
        </p:nvSpPr>
        <p:spPr>
          <a:xfrm>
            <a:off x="6867994" y="240645"/>
            <a:ext cx="4907801" cy="995209"/>
          </a:xfrm>
          <a:prstGeom prst="rect">
            <a:avLst/>
          </a:prstGeom>
          <a:noFill/>
        </p:spPr>
        <p:txBody>
          <a:bodyPr wrap="square" rtlCol="0">
            <a:spAutoFit/>
          </a:bodyPr>
          <a:lstStyle/>
          <a:p>
            <a:r>
              <a:rPr lang="en-IN" sz="5867" b="1" spc="124" dirty="0">
                <a:solidFill>
                  <a:srgbClr val="393A38"/>
                </a:solidFill>
                <a:latin typeface="Poppins Bold"/>
                <a:cs typeface="Poppins Bold"/>
              </a:rPr>
              <a:t>Example</a:t>
            </a:r>
          </a:p>
        </p:txBody>
      </p:sp>
    </p:spTree>
    <p:extLst>
      <p:ext uri="{BB962C8B-B14F-4D97-AF65-F5344CB8AC3E}">
        <p14:creationId xmlns:p14="http://schemas.microsoft.com/office/powerpoint/2010/main" val="388913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531"/>
            <a:ext cx="2528884" cy="2528884"/>
          </a:xfrm>
          <a:custGeom>
            <a:avLst/>
            <a:gdLst/>
            <a:ahLst/>
            <a:cxnLst/>
            <a:rect l="l" t="t" r="r" b="b"/>
            <a:pathLst>
              <a:path w="3793326" h="3793326">
                <a:moveTo>
                  <a:pt x="0" y="3793326"/>
                </a:moveTo>
                <a:lnTo>
                  <a:pt x="3793326" y="3793326"/>
                </a:lnTo>
                <a:lnTo>
                  <a:pt x="3793326" y="0"/>
                </a:lnTo>
                <a:lnTo>
                  <a:pt x="0" y="0"/>
                </a:lnTo>
                <a:lnTo>
                  <a:pt x="0" y="379332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5334000" y="0"/>
            <a:ext cx="6858000" cy="6858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604378" y="2529415"/>
            <a:ext cx="3261355" cy="2158283"/>
          </a:xfrm>
          <a:prstGeom prst="rect">
            <a:avLst/>
          </a:prstGeom>
        </p:spPr>
        <p:txBody>
          <a:bodyPr lIns="0" tIns="0" rIns="0" bIns="0" rtlCol="0" anchor="t">
            <a:spAutoFit/>
          </a:bodyPr>
          <a:lstStyle/>
          <a:p>
            <a:pPr algn="ctr">
              <a:lnSpc>
                <a:spcPts val="3400"/>
              </a:lnSpc>
            </a:pPr>
            <a:r>
              <a:rPr lang="en-US" sz="2429" b="1" u="sng" dirty="0">
                <a:solidFill>
                  <a:srgbClr val="393A38"/>
                </a:solidFill>
                <a:latin typeface="Poppins Bold"/>
                <a:ea typeface="Poppins Bold"/>
                <a:cs typeface="Poppins Bold"/>
                <a:sym typeface="Poppins Bold"/>
              </a:rPr>
              <a:t>Guide: </a:t>
            </a:r>
          </a:p>
          <a:p>
            <a:pPr algn="ctr">
              <a:lnSpc>
                <a:spcPts val="3400"/>
              </a:lnSpc>
            </a:pPr>
            <a:r>
              <a:rPr lang="en-US" sz="2429" dirty="0">
                <a:solidFill>
                  <a:srgbClr val="393A38"/>
                </a:solidFill>
                <a:latin typeface="Poppins"/>
                <a:ea typeface="Poppins"/>
                <a:cs typeface="Poppins"/>
                <a:sym typeface="Poppins"/>
              </a:rPr>
              <a:t>Dr. M. Sreelatha</a:t>
            </a:r>
          </a:p>
          <a:p>
            <a:pPr algn="ctr">
              <a:lnSpc>
                <a:spcPts val="3400"/>
              </a:lnSpc>
            </a:pPr>
            <a:endParaRPr lang="en-US" sz="2429" dirty="0">
              <a:solidFill>
                <a:srgbClr val="393A38"/>
              </a:solidFill>
              <a:latin typeface="Poppins"/>
              <a:ea typeface="Poppins"/>
              <a:cs typeface="Poppins"/>
              <a:sym typeface="Poppins"/>
            </a:endParaRPr>
          </a:p>
          <a:p>
            <a:pPr algn="ctr">
              <a:lnSpc>
                <a:spcPts val="3400"/>
              </a:lnSpc>
            </a:pPr>
            <a:endParaRPr lang="en-US" sz="2429" dirty="0">
              <a:solidFill>
                <a:srgbClr val="393A38"/>
              </a:solidFill>
              <a:latin typeface="Poppins"/>
              <a:ea typeface="Poppins"/>
              <a:cs typeface="Poppins"/>
              <a:sym typeface="Poppins"/>
            </a:endParaRPr>
          </a:p>
          <a:p>
            <a:pPr algn="ctr">
              <a:lnSpc>
                <a:spcPts val="3400"/>
              </a:lnSpc>
              <a:spcBef>
                <a:spcPct val="0"/>
              </a:spcBef>
            </a:pPr>
            <a:endParaRPr lang="en-US" sz="2429" dirty="0">
              <a:solidFill>
                <a:srgbClr val="393A38"/>
              </a:solidFill>
              <a:latin typeface="Poppins"/>
              <a:ea typeface="Poppins"/>
              <a:cs typeface="Poppins"/>
              <a:sym typeface="Poppins"/>
            </a:endParaRPr>
          </a:p>
        </p:txBody>
      </p:sp>
      <p:sp>
        <p:nvSpPr>
          <p:cNvPr id="5" name="Freeform 5"/>
          <p:cNvSpPr/>
          <p:nvPr/>
        </p:nvSpPr>
        <p:spPr>
          <a:xfrm>
            <a:off x="8657025" y="3265665"/>
            <a:ext cx="2228596" cy="2403388"/>
          </a:xfrm>
          <a:custGeom>
            <a:avLst/>
            <a:gdLst/>
            <a:ahLst/>
            <a:cxnLst/>
            <a:rect l="l" t="t" r="r" b="b"/>
            <a:pathLst>
              <a:path w="3342894" h="3605082">
                <a:moveTo>
                  <a:pt x="0" y="0"/>
                </a:moveTo>
                <a:lnTo>
                  <a:pt x="3342894" y="0"/>
                </a:lnTo>
                <a:lnTo>
                  <a:pt x="3342894" y="3605082"/>
                </a:lnTo>
                <a:lnTo>
                  <a:pt x="0" y="3605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650721" y="685800"/>
            <a:ext cx="2224559" cy="2244969"/>
          </a:xfrm>
          <a:custGeom>
            <a:avLst/>
            <a:gdLst/>
            <a:ahLst/>
            <a:cxnLst/>
            <a:rect l="l" t="t" r="r" b="b"/>
            <a:pathLst>
              <a:path w="3336839" h="3367453">
                <a:moveTo>
                  <a:pt x="0" y="0"/>
                </a:moveTo>
                <a:lnTo>
                  <a:pt x="3336840" y="0"/>
                </a:lnTo>
                <a:lnTo>
                  <a:pt x="3336840" y="3367453"/>
                </a:lnTo>
                <a:lnTo>
                  <a:pt x="0" y="3367453"/>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0" y="416913"/>
            <a:ext cx="8470112" cy="1836657"/>
          </a:xfrm>
          <a:prstGeom prst="rect">
            <a:avLst/>
          </a:prstGeom>
        </p:spPr>
        <p:txBody>
          <a:bodyPr lIns="0" tIns="0" rIns="0" bIns="0" rtlCol="0" anchor="t">
            <a:spAutoFit/>
          </a:bodyPr>
          <a:lstStyle/>
          <a:p>
            <a:pPr algn="ctr">
              <a:lnSpc>
                <a:spcPts val="7348"/>
              </a:lnSpc>
            </a:pPr>
            <a:r>
              <a:rPr lang="en-US" sz="5525" b="1" spc="110" dirty="0">
                <a:solidFill>
                  <a:srgbClr val="393A38"/>
                </a:solidFill>
                <a:latin typeface="Poppins Bold"/>
                <a:ea typeface="Poppins Bold"/>
                <a:cs typeface="Poppins Bold"/>
                <a:sym typeface="Poppins Bold"/>
              </a:rPr>
              <a:t>Batch - 07</a:t>
            </a:r>
          </a:p>
          <a:p>
            <a:pPr algn="ctr">
              <a:lnSpc>
                <a:spcPts val="7348"/>
              </a:lnSpc>
            </a:pPr>
            <a:r>
              <a:rPr lang="en-US" sz="5525" spc="110" dirty="0">
                <a:solidFill>
                  <a:srgbClr val="393A38"/>
                </a:solidFill>
                <a:latin typeface="Poppins"/>
                <a:ea typeface="Poppins"/>
                <a:cs typeface="Poppins"/>
                <a:sym typeface="Poppins"/>
              </a:rPr>
              <a:t>Review - 0</a:t>
            </a:r>
          </a:p>
        </p:txBody>
      </p:sp>
      <p:sp>
        <p:nvSpPr>
          <p:cNvPr id="8" name="TextBox 8"/>
          <p:cNvSpPr txBox="1"/>
          <p:nvPr/>
        </p:nvSpPr>
        <p:spPr>
          <a:xfrm>
            <a:off x="2060589" y="3529072"/>
            <a:ext cx="4509263" cy="799514"/>
          </a:xfrm>
          <a:prstGeom prst="rect">
            <a:avLst/>
          </a:prstGeom>
        </p:spPr>
        <p:txBody>
          <a:bodyPr lIns="0" tIns="0" rIns="0" bIns="0" rtlCol="0" anchor="t">
            <a:spAutoFit/>
          </a:bodyPr>
          <a:lstStyle/>
          <a:p>
            <a:pPr algn="ctr">
              <a:lnSpc>
                <a:spcPts val="3173"/>
              </a:lnSpc>
            </a:pPr>
            <a:r>
              <a:rPr lang="en-US" sz="2266" b="1" u="sng" dirty="0">
                <a:solidFill>
                  <a:srgbClr val="393A38"/>
                </a:solidFill>
                <a:latin typeface="Poppins Bold"/>
                <a:ea typeface="Poppins Bold"/>
                <a:cs typeface="Poppins Bold"/>
                <a:sym typeface="Poppins Bold"/>
              </a:rPr>
              <a:t>Instructor:</a:t>
            </a:r>
            <a:r>
              <a:rPr lang="en-US" sz="2266" dirty="0">
                <a:solidFill>
                  <a:srgbClr val="393A38"/>
                </a:solidFill>
                <a:latin typeface="Poppins"/>
                <a:ea typeface="Poppins"/>
                <a:cs typeface="Poppins"/>
                <a:sym typeface="Poppins"/>
              </a:rPr>
              <a:t> </a:t>
            </a:r>
          </a:p>
          <a:p>
            <a:pPr algn="ctr">
              <a:lnSpc>
                <a:spcPts val="3173"/>
              </a:lnSpc>
              <a:spcBef>
                <a:spcPct val="0"/>
              </a:spcBef>
            </a:pPr>
            <a:r>
              <a:rPr lang="en-US" sz="2266" dirty="0">
                <a:solidFill>
                  <a:srgbClr val="393A38"/>
                </a:solidFill>
                <a:latin typeface="Poppins"/>
                <a:ea typeface="Poppins"/>
                <a:cs typeface="Poppins"/>
                <a:sym typeface="Poppins"/>
              </a:rPr>
              <a:t>Dr. G. Srinivasa Rao</a:t>
            </a:r>
          </a:p>
        </p:txBody>
      </p:sp>
      <p:sp>
        <p:nvSpPr>
          <p:cNvPr id="9" name="TextBox 9"/>
          <p:cNvSpPr txBox="1"/>
          <p:nvPr/>
        </p:nvSpPr>
        <p:spPr>
          <a:xfrm>
            <a:off x="1159654" y="4345762"/>
            <a:ext cx="6150806" cy="1593000"/>
          </a:xfrm>
          <a:prstGeom prst="rect">
            <a:avLst/>
          </a:prstGeom>
        </p:spPr>
        <p:txBody>
          <a:bodyPr lIns="0" tIns="0" rIns="0" bIns="0" rtlCol="0" anchor="t">
            <a:spAutoFit/>
          </a:bodyPr>
          <a:lstStyle/>
          <a:p>
            <a:pPr algn="ctr">
              <a:lnSpc>
                <a:spcPts val="4285"/>
              </a:lnSpc>
            </a:pPr>
            <a:r>
              <a:rPr lang="en-US" sz="2131" b="1" u="sng" dirty="0">
                <a:solidFill>
                  <a:srgbClr val="393A38"/>
                </a:solidFill>
                <a:latin typeface="Poppins Bold"/>
                <a:ea typeface="Poppins Bold"/>
                <a:cs typeface="Poppins Bold"/>
                <a:sym typeface="Poppins Bold"/>
              </a:rPr>
              <a:t>Team Members:</a:t>
            </a:r>
          </a:p>
          <a:p>
            <a:pPr algn="ctr">
              <a:lnSpc>
                <a:spcPts val="4285"/>
              </a:lnSpc>
            </a:pPr>
            <a:r>
              <a:rPr lang="en-US" sz="2131" dirty="0">
                <a:solidFill>
                  <a:srgbClr val="393A38"/>
                </a:solidFill>
                <a:latin typeface="Poppins"/>
                <a:ea typeface="Poppins"/>
                <a:cs typeface="Poppins"/>
                <a:sym typeface="Poppins"/>
              </a:rPr>
              <a:t>Pradeep Kumar (Y22CS048)</a:t>
            </a:r>
          </a:p>
          <a:p>
            <a:pPr algn="ctr">
              <a:lnSpc>
                <a:spcPts val="4285"/>
              </a:lnSpc>
            </a:pPr>
            <a:r>
              <a:rPr lang="en-US" sz="2131" dirty="0">
                <a:solidFill>
                  <a:srgbClr val="393A38"/>
                </a:solidFill>
                <a:latin typeface="Poppins"/>
                <a:ea typeface="Poppins"/>
                <a:cs typeface="Poppins"/>
                <a:sym typeface="Poppins"/>
              </a:rPr>
              <a:t>Naga Avinash Babu (Y22CS044)</a:t>
            </a:r>
          </a:p>
        </p:txBody>
      </p:sp>
    </p:spTree>
    <p:extLst>
      <p:ext uri="{BB962C8B-B14F-4D97-AF65-F5344CB8AC3E}">
        <p14:creationId xmlns:p14="http://schemas.microsoft.com/office/powerpoint/2010/main" val="3240191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72712-D681-B3A9-F3AB-9A4D7B4F33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E0A893-A11F-643B-07A9-E16F10BD74A1}"/>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C846EAE7-90C9-4A8C-6310-F3C8BC414FD6}"/>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a:extLst>
              <a:ext uri="{FF2B5EF4-FFF2-40B4-BE49-F238E27FC236}">
                <a16:creationId xmlns:a16="http://schemas.microsoft.com/office/drawing/2014/main" id="{4B80627F-BB54-CE98-DB4B-7EA7557454AD}"/>
              </a:ext>
            </a:extLst>
          </p:cNvPr>
          <p:cNvGrpSpPr/>
          <p:nvPr/>
        </p:nvGrpSpPr>
        <p:grpSpPr>
          <a:xfrm>
            <a:off x="11256805" y="164381"/>
            <a:ext cx="1028700" cy="1042839"/>
            <a:chOff x="0" y="0"/>
            <a:chExt cx="406400" cy="411986"/>
          </a:xfrm>
        </p:grpSpPr>
        <p:sp>
          <p:nvSpPr>
            <p:cNvPr id="7" name="Freeform 7">
              <a:extLst>
                <a:ext uri="{FF2B5EF4-FFF2-40B4-BE49-F238E27FC236}">
                  <a16:creationId xmlns:a16="http://schemas.microsoft.com/office/drawing/2014/main" id="{5B6A3085-9BF9-F29E-54B0-50CD8E37F173}"/>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8" name="TextBox 8">
              <a:extLst>
                <a:ext uri="{FF2B5EF4-FFF2-40B4-BE49-F238E27FC236}">
                  <a16:creationId xmlns:a16="http://schemas.microsoft.com/office/drawing/2014/main" id="{1F9C48EB-8CB0-4A77-EED2-24FDF1FF04E5}"/>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9" name="Group 9">
            <a:extLst>
              <a:ext uri="{FF2B5EF4-FFF2-40B4-BE49-F238E27FC236}">
                <a16:creationId xmlns:a16="http://schemas.microsoft.com/office/drawing/2014/main" id="{F1294D7C-E406-2C62-F7FD-070801533A5A}"/>
              </a:ext>
            </a:extLst>
          </p:cNvPr>
          <p:cNvGrpSpPr/>
          <p:nvPr/>
        </p:nvGrpSpPr>
        <p:grpSpPr>
          <a:xfrm>
            <a:off x="10742455" y="164381"/>
            <a:ext cx="1028700" cy="1042839"/>
            <a:chOff x="0" y="0"/>
            <a:chExt cx="406400" cy="411986"/>
          </a:xfrm>
        </p:grpSpPr>
        <p:sp>
          <p:nvSpPr>
            <p:cNvPr id="10" name="Freeform 10">
              <a:extLst>
                <a:ext uri="{FF2B5EF4-FFF2-40B4-BE49-F238E27FC236}">
                  <a16:creationId xmlns:a16="http://schemas.microsoft.com/office/drawing/2014/main" id="{A5A4FD40-D620-8616-C9C9-6876A3EC1A6D}"/>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11" name="TextBox 11">
              <a:extLst>
                <a:ext uri="{FF2B5EF4-FFF2-40B4-BE49-F238E27FC236}">
                  <a16:creationId xmlns:a16="http://schemas.microsoft.com/office/drawing/2014/main" id="{18D95E37-F093-0D85-5A7E-8D630E1D17FF}"/>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2" name="TextBox 11">
            <a:extLst>
              <a:ext uri="{FF2B5EF4-FFF2-40B4-BE49-F238E27FC236}">
                <a16:creationId xmlns:a16="http://schemas.microsoft.com/office/drawing/2014/main" id="{D2844057-9A9F-C903-3058-C9CB3082E178}"/>
              </a:ext>
            </a:extLst>
          </p:cNvPr>
          <p:cNvSpPr txBox="1"/>
          <p:nvPr/>
        </p:nvSpPr>
        <p:spPr>
          <a:xfrm>
            <a:off x="902240" y="972543"/>
            <a:ext cx="9409045" cy="1753942"/>
          </a:xfrm>
          <a:prstGeom prst="rect">
            <a:avLst/>
          </a:prstGeom>
          <a:noFill/>
        </p:spPr>
        <p:txBody>
          <a:bodyPr wrap="square" rtlCol="0">
            <a:spAutoFit/>
          </a:bodyPr>
          <a:lstStyle/>
          <a:p>
            <a:r>
              <a:rPr lang="en-IN" sz="2133" b="1" u="sng" dirty="0"/>
              <a:t>Step 2: Question Generation from Chunks</a:t>
            </a:r>
          </a:p>
          <a:p>
            <a:pPr lvl="1"/>
            <a:r>
              <a:rPr lang="en-IN" sz="1733" b="1" dirty="0"/>
              <a:t>Objective:</a:t>
            </a:r>
          </a:p>
          <a:p>
            <a:pPr lvl="2">
              <a:buFont typeface="Arial" panose="020B0604020202020204" pitchFamily="34" charset="0"/>
              <a:buChar char="•"/>
            </a:pPr>
            <a:r>
              <a:rPr lang="en-IN" sz="1733" dirty="0"/>
              <a:t>Create </a:t>
            </a:r>
            <a:r>
              <a:rPr lang="en-IN" sz="1733" b="1" dirty="0"/>
              <a:t>potential questions</a:t>
            </a:r>
            <a:r>
              <a:rPr lang="en-IN" sz="1733" dirty="0"/>
              <a:t> from each document chunk to </a:t>
            </a:r>
            <a:r>
              <a:rPr lang="en-IN" sz="1733" b="1" dirty="0"/>
              <a:t>improve retrieval accuracy</a:t>
            </a:r>
            <a:r>
              <a:rPr lang="en-IN" sz="1733" dirty="0"/>
              <a:t>..</a:t>
            </a:r>
          </a:p>
          <a:p>
            <a:pPr lvl="1"/>
            <a:r>
              <a:rPr lang="en-IN" sz="1733" b="1" dirty="0"/>
              <a:t>Process:</a:t>
            </a:r>
          </a:p>
          <a:p>
            <a:pPr lvl="2">
              <a:buFont typeface="+mj-lt"/>
              <a:buAutoNum type="arabicPeriod"/>
            </a:pPr>
            <a:r>
              <a:rPr lang="en-IN" sz="1733" b="1" dirty="0"/>
              <a:t>Using GPT-3.5-turbo-instruct</a:t>
            </a:r>
            <a:r>
              <a:rPr lang="en-IN" sz="1733" dirty="0"/>
              <a:t> to generate </a:t>
            </a:r>
            <a:r>
              <a:rPr lang="en-IN" sz="1733" b="1" dirty="0"/>
              <a:t>questions for each chunk</a:t>
            </a:r>
            <a:r>
              <a:rPr lang="en-IN" sz="1733" dirty="0"/>
              <a:t>.</a:t>
            </a:r>
          </a:p>
          <a:p>
            <a:pPr lvl="2">
              <a:buFont typeface="+mj-lt"/>
              <a:buAutoNum type="arabicPeriod"/>
            </a:pPr>
            <a:r>
              <a:rPr lang="en-IN" sz="1733" dirty="0"/>
              <a:t>Ensures </a:t>
            </a:r>
            <a:r>
              <a:rPr lang="en-IN" sz="1733" b="1" dirty="0"/>
              <a:t>each question captures key information</a:t>
            </a:r>
            <a:r>
              <a:rPr lang="en-IN" sz="1733" dirty="0"/>
              <a:t> within the chunk.</a:t>
            </a:r>
          </a:p>
        </p:txBody>
      </p:sp>
      <p:sp>
        <p:nvSpPr>
          <p:cNvPr id="13" name="TextBox 12">
            <a:extLst>
              <a:ext uri="{FF2B5EF4-FFF2-40B4-BE49-F238E27FC236}">
                <a16:creationId xmlns:a16="http://schemas.microsoft.com/office/drawing/2014/main" id="{190A371E-75A5-6326-FF8D-957CE09D2B9E}"/>
              </a:ext>
            </a:extLst>
          </p:cNvPr>
          <p:cNvSpPr txBox="1"/>
          <p:nvPr/>
        </p:nvSpPr>
        <p:spPr>
          <a:xfrm>
            <a:off x="719403" y="2905585"/>
            <a:ext cx="5054105" cy="4524315"/>
          </a:xfrm>
          <a:prstGeom prst="rect">
            <a:avLst/>
          </a:prstGeom>
          <a:noFill/>
        </p:spPr>
        <p:txBody>
          <a:bodyPr wrap="square" rtlCol="0">
            <a:spAutoFit/>
          </a:bodyPr>
          <a:lstStyle/>
          <a:p>
            <a:pPr algn="just"/>
            <a:r>
              <a:rPr lang="en-US" sz="1600" b="1" dirty="0"/>
              <a:t>Generated Questions for Each Chunk</a:t>
            </a:r>
          </a:p>
          <a:p>
            <a:pPr algn="just"/>
            <a:r>
              <a:rPr lang="en-US" sz="1600" dirty="0"/>
              <a:t>🔹 </a:t>
            </a:r>
            <a:r>
              <a:rPr lang="en-US" sz="1600" b="1" dirty="0"/>
              <a:t>Chunk C1 (Internship Process &amp; Approval)</a:t>
            </a:r>
            <a:endParaRPr lang="en-US" sz="1600" dirty="0"/>
          </a:p>
          <a:p>
            <a:pPr lvl="1" algn="just">
              <a:buFont typeface="Arial" panose="020B0604020202020204" pitchFamily="34" charset="0"/>
              <a:buChar char="•"/>
            </a:pPr>
            <a:r>
              <a:rPr lang="en-US" sz="1600" i="1" dirty="0"/>
              <a:t>"Where can NDSU students find internship opportunities?"</a:t>
            </a:r>
            <a:endParaRPr lang="en-US" sz="1600" dirty="0"/>
          </a:p>
          <a:p>
            <a:pPr lvl="1" algn="just">
              <a:buFont typeface="Arial" panose="020B0604020202020204" pitchFamily="34" charset="0"/>
              <a:buChar char="•"/>
            </a:pPr>
            <a:r>
              <a:rPr lang="en-US" sz="1600" i="1" dirty="0"/>
              <a:t>"What are the steps to apply for an internship at NDSU?"</a:t>
            </a:r>
            <a:endParaRPr lang="en-US" sz="1600" dirty="0"/>
          </a:p>
          <a:p>
            <a:pPr lvl="1" algn="just">
              <a:buFont typeface="Arial" panose="020B0604020202020204" pitchFamily="34" charset="0"/>
              <a:buChar char="•"/>
            </a:pPr>
            <a:r>
              <a:rPr lang="en-US" sz="1600" i="1" dirty="0"/>
              <a:t>"Are internships at NDSU approved by departments?"</a:t>
            </a:r>
            <a:endParaRPr lang="en-US" sz="1600" dirty="0"/>
          </a:p>
          <a:p>
            <a:pPr lvl="1" algn="just">
              <a:buFont typeface="Arial" panose="020B0604020202020204" pitchFamily="34" charset="0"/>
              <a:buChar char="•"/>
            </a:pPr>
            <a:r>
              <a:rPr lang="en-US" sz="1600" i="1" dirty="0"/>
              <a:t>"What is the deadline for internship applications?"</a:t>
            </a:r>
            <a:endParaRPr lang="en-US" sz="1600" dirty="0"/>
          </a:p>
          <a:p>
            <a:pPr algn="just"/>
            <a:r>
              <a:rPr lang="en-US" sz="1600" dirty="0"/>
              <a:t>🔹 </a:t>
            </a:r>
            <a:r>
              <a:rPr lang="en-US" sz="1600" b="1" dirty="0"/>
              <a:t>Chunk C2 (Required Documents for Application)</a:t>
            </a:r>
            <a:endParaRPr lang="en-US" sz="1600" dirty="0"/>
          </a:p>
          <a:p>
            <a:pPr lvl="1" algn="just">
              <a:buFont typeface="Arial" panose="020B0604020202020204" pitchFamily="34" charset="0"/>
              <a:buChar char="•"/>
            </a:pPr>
            <a:r>
              <a:rPr lang="en-US" sz="1600" i="1" dirty="0"/>
              <a:t>"What documents are required for an internship application?"</a:t>
            </a:r>
            <a:endParaRPr lang="en-US" sz="1600" dirty="0"/>
          </a:p>
          <a:p>
            <a:pPr lvl="1" algn="just">
              <a:buFont typeface="Arial" panose="020B0604020202020204" pitchFamily="34" charset="0"/>
              <a:buChar char="•"/>
            </a:pPr>
            <a:r>
              <a:rPr lang="en-US" sz="1600" i="1" dirty="0"/>
              <a:t>"Do I need a cover letter for an internship?"</a:t>
            </a:r>
            <a:endParaRPr lang="en-US" sz="1600" dirty="0"/>
          </a:p>
          <a:p>
            <a:pPr lvl="1" algn="just">
              <a:buFont typeface="Arial" panose="020B0604020202020204" pitchFamily="34" charset="0"/>
              <a:buChar char="•"/>
            </a:pPr>
            <a:r>
              <a:rPr lang="en-US" sz="1600" i="1" dirty="0"/>
              <a:t>"Is a recommendation letter mandatory for internship applications?"</a:t>
            </a:r>
            <a:endParaRPr lang="en-US" sz="1600" dirty="0"/>
          </a:p>
          <a:p>
            <a:pPr lvl="1" algn="just">
              <a:buFont typeface="Arial" panose="020B0604020202020204" pitchFamily="34" charset="0"/>
              <a:buChar char="•"/>
            </a:pPr>
            <a:r>
              <a:rPr lang="en-US" sz="1600" i="1" dirty="0"/>
              <a:t>"Do some companies require transcripts for internship applications?"</a:t>
            </a:r>
            <a:endParaRPr lang="en-US" sz="1600" dirty="0"/>
          </a:p>
          <a:p>
            <a:pPr algn="just"/>
            <a:endParaRPr lang="en-IN" sz="1600" dirty="0"/>
          </a:p>
        </p:txBody>
      </p:sp>
      <p:sp>
        <p:nvSpPr>
          <p:cNvPr id="14" name="TextBox 13">
            <a:extLst>
              <a:ext uri="{FF2B5EF4-FFF2-40B4-BE49-F238E27FC236}">
                <a16:creationId xmlns:a16="http://schemas.microsoft.com/office/drawing/2014/main" id="{A3C71B2E-AD30-FBDA-51CF-B82A8ECBBEC9}"/>
              </a:ext>
            </a:extLst>
          </p:cNvPr>
          <p:cNvSpPr txBox="1"/>
          <p:nvPr/>
        </p:nvSpPr>
        <p:spPr>
          <a:xfrm>
            <a:off x="6024224" y="2935764"/>
            <a:ext cx="5232581" cy="4236994"/>
          </a:xfrm>
          <a:prstGeom prst="rect">
            <a:avLst/>
          </a:prstGeom>
          <a:noFill/>
        </p:spPr>
        <p:txBody>
          <a:bodyPr wrap="square" rtlCol="0">
            <a:spAutoFit/>
          </a:bodyPr>
          <a:lstStyle/>
          <a:p>
            <a:pPr algn="just"/>
            <a:r>
              <a:rPr lang="en-US" sz="1600" dirty="0"/>
              <a:t>🔹 </a:t>
            </a:r>
            <a:r>
              <a:rPr lang="en-US" sz="1600" b="1" dirty="0"/>
              <a:t>Chunk C3 (Submission Process &amp; Eligibility)</a:t>
            </a:r>
            <a:endParaRPr lang="en-US" sz="1600" dirty="0"/>
          </a:p>
          <a:p>
            <a:pPr lvl="1" algn="just">
              <a:buFont typeface="Arial" panose="020B0604020202020204" pitchFamily="34" charset="0"/>
              <a:buChar char="•"/>
            </a:pPr>
            <a:r>
              <a:rPr lang="en-US" sz="1600" i="1" dirty="0"/>
              <a:t>"Where should internship applications be submitted?"</a:t>
            </a:r>
            <a:endParaRPr lang="en-US" sz="1600" dirty="0"/>
          </a:p>
          <a:p>
            <a:pPr lvl="1" algn="just">
              <a:buFont typeface="Arial" panose="020B0604020202020204" pitchFamily="34" charset="0"/>
              <a:buChar char="•"/>
            </a:pPr>
            <a:r>
              <a:rPr lang="en-US" sz="1600" i="1" dirty="0"/>
              <a:t>"How do students verify their eligibility for an internship?"</a:t>
            </a:r>
            <a:endParaRPr lang="en-US" sz="1600" dirty="0"/>
          </a:p>
          <a:p>
            <a:pPr lvl="1" algn="just">
              <a:buFont typeface="Arial" panose="020B0604020202020204" pitchFamily="34" charset="0"/>
              <a:buChar char="•"/>
            </a:pPr>
            <a:r>
              <a:rPr lang="en-US" sz="1600" i="1" dirty="0"/>
              <a:t>"Is departmental approval required for internship applications?"</a:t>
            </a:r>
            <a:endParaRPr lang="en-US" sz="1600" dirty="0"/>
          </a:p>
          <a:p>
            <a:pPr lvl="1" algn="just">
              <a:buFont typeface="Arial" panose="020B0604020202020204" pitchFamily="34" charset="0"/>
              <a:buChar char="•"/>
            </a:pPr>
            <a:r>
              <a:rPr lang="en-US" sz="1600" i="1" dirty="0"/>
              <a:t>"What happens if a student is not eligible for an internship?"</a:t>
            </a:r>
            <a:endParaRPr lang="en-US" sz="1600" dirty="0"/>
          </a:p>
          <a:p>
            <a:pPr algn="just"/>
            <a:r>
              <a:rPr lang="en-US" sz="1600" dirty="0"/>
              <a:t>🔹 </a:t>
            </a:r>
            <a:r>
              <a:rPr lang="en-US" sz="1600" b="1" dirty="0"/>
              <a:t>Chunk C4 (Career Center Assistance)</a:t>
            </a:r>
            <a:endParaRPr lang="en-US" sz="1600" dirty="0"/>
          </a:p>
          <a:p>
            <a:pPr lvl="1" algn="just">
              <a:buFont typeface="Arial" panose="020B0604020202020204" pitchFamily="34" charset="0"/>
              <a:buChar char="•"/>
            </a:pPr>
            <a:r>
              <a:rPr lang="en-US" sz="1600" i="1" dirty="0"/>
              <a:t>"How can the Career Center help with internship applications?"</a:t>
            </a:r>
            <a:endParaRPr lang="en-US" sz="1600" dirty="0"/>
          </a:p>
          <a:p>
            <a:pPr lvl="1" algn="just">
              <a:buFont typeface="Arial" panose="020B0604020202020204" pitchFamily="34" charset="0"/>
              <a:buChar char="•"/>
            </a:pPr>
            <a:r>
              <a:rPr lang="en-US" sz="1600" i="1" dirty="0"/>
              <a:t>"Does the Career Center offer resume reviews?"</a:t>
            </a:r>
            <a:endParaRPr lang="en-US" sz="1600" dirty="0"/>
          </a:p>
          <a:p>
            <a:pPr lvl="1" algn="just">
              <a:buFont typeface="Arial" panose="020B0604020202020204" pitchFamily="34" charset="0"/>
              <a:buChar char="•"/>
            </a:pPr>
            <a:r>
              <a:rPr lang="en-US" sz="1600" i="1" dirty="0"/>
              <a:t>"Can students get mock interview practice at the Career Center?"</a:t>
            </a:r>
            <a:endParaRPr lang="en-US" sz="1600" dirty="0"/>
          </a:p>
          <a:p>
            <a:pPr lvl="1" algn="just">
              <a:buFont typeface="Arial" panose="020B0604020202020204" pitchFamily="34" charset="0"/>
              <a:buChar char="•"/>
            </a:pPr>
            <a:r>
              <a:rPr lang="en-US" sz="1600" i="1" dirty="0"/>
              <a:t>"Does the Career Center provide one-on-one coaching for job applications?"</a:t>
            </a:r>
            <a:endParaRPr lang="en-US" sz="1600" dirty="0"/>
          </a:p>
          <a:p>
            <a:pPr algn="just"/>
            <a:endParaRPr lang="en-IN" sz="1333" dirty="0"/>
          </a:p>
        </p:txBody>
      </p:sp>
    </p:spTree>
    <p:extLst>
      <p:ext uri="{BB962C8B-B14F-4D97-AF65-F5344CB8AC3E}">
        <p14:creationId xmlns:p14="http://schemas.microsoft.com/office/powerpoint/2010/main" val="174025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953BF86-5F8E-AF51-2B7E-DDAFEE41FFE7}"/>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C0EEC7B3-450D-8459-E1D1-C9822151C042}"/>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6631C022-4AA2-57FD-5B83-E9FB90B85421}"/>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146B8865-A7A4-AF8D-6883-4BBE9CC98389}"/>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2707976E-C135-89B9-D5B2-FEA77ED5AE63}"/>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43609D2D-C691-3D67-ACF6-8342442A41EC}"/>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88D964A5-1B40-CEE3-86EC-BA013BAB5440}"/>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05AB0B7F-7321-EDF9-8FD5-BD75EE8648D6}"/>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3" name="TextBox 12">
            <a:extLst>
              <a:ext uri="{FF2B5EF4-FFF2-40B4-BE49-F238E27FC236}">
                <a16:creationId xmlns:a16="http://schemas.microsoft.com/office/drawing/2014/main" id="{1D31DC79-33D3-90E8-5ED4-ACDA93A2F42E}"/>
              </a:ext>
            </a:extLst>
          </p:cNvPr>
          <p:cNvSpPr txBox="1"/>
          <p:nvPr/>
        </p:nvSpPr>
        <p:spPr>
          <a:xfrm>
            <a:off x="1236046" y="1192111"/>
            <a:ext cx="9494994" cy="1200329"/>
          </a:xfrm>
          <a:prstGeom prst="rect">
            <a:avLst/>
          </a:prstGeom>
          <a:noFill/>
        </p:spPr>
        <p:txBody>
          <a:bodyPr wrap="square" rtlCol="0">
            <a:spAutoFit/>
          </a:bodyPr>
          <a:lstStyle/>
          <a:p>
            <a:pPr marL="228611" indent="-228611" algn="just">
              <a:buFont typeface="Arial" panose="020B0604020202020204" pitchFamily="34" charset="0"/>
              <a:buChar char="•"/>
            </a:pPr>
            <a:r>
              <a:rPr lang="en-IN" sz="1600" dirty="0"/>
              <a:t>Each </a:t>
            </a:r>
            <a:r>
              <a:rPr lang="en-IN" sz="1600" b="1" dirty="0"/>
              <a:t>generated question</a:t>
            </a:r>
            <a:r>
              <a:rPr lang="en-IN" sz="1600" dirty="0"/>
              <a:t> is converted into a </a:t>
            </a:r>
            <a:r>
              <a:rPr lang="en-IN" sz="1600" b="1" dirty="0"/>
              <a:t>high-dimensional embedding vector</a:t>
            </a:r>
            <a:r>
              <a:rPr lang="en-IN" sz="1600" dirty="0"/>
              <a:t> using the </a:t>
            </a:r>
            <a:r>
              <a:rPr lang="en-IN" sz="1600" b="1" dirty="0"/>
              <a:t>BAAI/bge-large-en-v1.5</a:t>
            </a:r>
            <a:r>
              <a:rPr lang="en-IN" sz="1600" dirty="0"/>
              <a:t> embedding model. These embeddings allow </a:t>
            </a:r>
            <a:r>
              <a:rPr lang="en-IN" sz="1600" b="1" dirty="0"/>
              <a:t>semantic similarity search</a:t>
            </a:r>
            <a:r>
              <a:rPr lang="en-IN" sz="1600" dirty="0"/>
              <a:t>, making retrieval more </a:t>
            </a:r>
            <a:r>
              <a:rPr lang="en-IN" sz="1600" b="1" dirty="0"/>
              <a:t>accurate</a:t>
            </a:r>
            <a:r>
              <a:rPr lang="en-IN" sz="1600" dirty="0"/>
              <a:t> than traditional keyword matching</a:t>
            </a:r>
            <a:r>
              <a:rPr lang="en-IN" sz="1200" dirty="0"/>
              <a:t>.</a:t>
            </a:r>
          </a:p>
          <a:p>
            <a:pPr marL="228611" indent="-228611" algn="just">
              <a:buFont typeface="Arial" panose="020B0604020202020204" pitchFamily="34" charset="0"/>
              <a:buChar char="•"/>
            </a:pPr>
            <a:endParaRPr lang="en-IN" sz="1200" dirty="0"/>
          </a:p>
          <a:p>
            <a:pPr algn="just"/>
            <a:endParaRPr lang="en-IN" sz="1200" dirty="0"/>
          </a:p>
        </p:txBody>
      </p:sp>
      <p:sp>
        <p:nvSpPr>
          <p:cNvPr id="14" name="TextBox 13">
            <a:extLst>
              <a:ext uri="{FF2B5EF4-FFF2-40B4-BE49-F238E27FC236}">
                <a16:creationId xmlns:a16="http://schemas.microsoft.com/office/drawing/2014/main" id="{1125F94F-4421-50C1-703F-4822A9110404}"/>
              </a:ext>
            </a:extLst>
          </p:cNvPr>
          <p:cNvSpPr txBox="1"/>
          <p:nvPr/>
        </p:nvSpPr>
        <p:spPr>
          <a:xfrm>
            <a:off x="4790654" y="503389"/>
            <a:ext cx="6144683" cy="933461"/>
          </a:xfrm>
          <a:prstGeom prst="rect">
            <a:avLst/>
          </a:prstGeom>
          <a:noFill/>
        </p:spPr>
        <p:txBody>
          <a:bodyPr wrap="square" rtlCol="0">
            <a:spAutoFit/>
          </a:bodyPr>
          <a:lstStyle/>
          <a:p>
            <a:r>
              <a:rPr lang="en-IN" sz="2133" b="1" dirty="0"/>
              <a:t>Step 3: Convert All Questions into Embedding Vectors</a:t>
            </a:r>
          </a:p>
          <a:p>
            <a:endParaRPr lang="en-IN" sz="1200" dirty="0"/>
          </a:p>
        </p:txBody>
      </p:sp>
      <p:sp>
        <p:nvSpPr>
          <p:cNvPr id="15" name="TextBox 14">
            <a:extLst>
              <a:ext uri="{FF2B5EF4-FFF2-40B4-BE49-F238E27FC236}">
                <a16:creationId xmlns:a16="http://schemas.microsoft.com/office/drawing/2014/main" id="{DF136EC0-ABF5-16D8-8AB1-9737EF9B0468}"/>
              </a:ext>
            </a:extLst>
          </p:cNvPr>
          <p:cNvSpPr txBox="1"/>
          <p:nvPr/>
        </p:nvSpPr>
        <p:spPr>
          <a:xfrm>
            <a:off x="1151451" y="2036846"/>
            <a:ext cx="8640960" cy="2062103"/>
          </a:xfrm>
          <a:prstGeom prst="rect">
            <a:avLst/>
          </a:prstGeom>
          <a:noFill/>
        </p:spPr>
        <p:txBody>
          <a:bodyPr wrap="square" rtlCol="0">
            <a:spAutoFit/>
          </a:bodyPr>
          <a:lstStyle/>
          <a:p>
            <a:pPr algn="just"/>
            <a:r>
              <a:rPr lang="en-US" sz="1600" b="1" u="sng" dirty="0"/>
              <a:t>Embedding Process</a:t>
            </a:r>
          </a:p>
          <a:p>
            <a:pPr lvl="1" algn="just">
              <a:buFont typeface="+mj-lt"/>
              <a:buAutoNum type="arabicPeriod"/>
            </a:pPr>
            <a:r>
              <a:rPr lang="en-US" sz="1600" b="1" dirty="0"/>
              <a:t>Use BAAI/bge-large-en-v1.5</a:t>
            </a:r>
            <a:r>
              <a:rPr lang="en-US" sz="1600" dirty="0"/>
              <a:t> to generate vector representations for each question.</a:t>
            </a:r>
          </a:p>
          <a:p>
            <a:pPr lvl="1" algn="just">
              <a:buFont typeface="+mj-lt"/>
              <a:buAutoNum type="arabicPeriod"/>
            </a:pPr>
            <a:r>
              <a:rPr lang="en-US" sz="1600" dirty="0"/>
              <a:t>Each </a:t>
            </a:r>
            <a:r>
              <a:rPr lang="en-US" sz="1600" b="1" dirty="0"/>
              <a:t>embedding vector</a:t>
            </a:r>
            <a:r>
              <a:rPr lang="en-US" sz="1600" dirty="0"/>
              <a:t> is a set of floating-point numbers in high-dimensional space (e.g., 768 or 1024 dimensions).</a:t>
            </a:r>
          </a:p>
          <a:p>
            <a:pPr lvl="1" algn="just">
              <a:buFont typeface="+mj-lt"/>
              <a:buAutoNum type="arabicPeriod"/>
            </a:pPr>
            <a:r>
              <a:rPr lang="en-US" sz="1600" b="1" dirty="0"/>
              <a:t>Similar questions</a:t>
            </a:r>
            <a:r>
              <a:rPr lang="en-US" sz="1600" dirty="0"/>
              <a:t> have embeddings that are </a:t>
            </a:r>
            <a:r>
              <a:rPr lang="en-US" sz="1600" b="1" dirty="0"/>
              <a:t>closer</a:t>
            </a:r>
            <a:r>
              <a:rPr lang="en-US" sz="1600" dirty="0"/>
              <a:t> in vector space, making retrieval </a:t>
            </a:r>
            <a:r>
              <a:rPr lang="en-US" sz="1600" b="1" dirty="0"/>
              <a:t>more precise</a:t>
            </a:r>
            <a:r>
              <a:rPr lang="en-US" sz="1600" dirty="0"/>
              <a:t>.</a:t>
            </a:r>
          </a:p>
          <a:p>
            <a:pPr lvl="1" algn="just">
              <a:buFont typeface="+mj-lt"/>
              <a:buAutoNum type="arabicPeriod"/>
            </a:pPr>
            <a:r>
              <a:rPr lang="en-US" sz="1600" b="1" dirty="0"/>
              <a:t>Embeddings are stored</a:t>
            </a:r>
            <a:r>
              <a:rPr lang="en-US" sz="1600" dirty="0"/>
              <a:t> in an </a:t>
            </a:r>
            <a:r>
              <a:rPr lang="en-US" sz="1600" b="1" dirty="0"/>
              <a:t>inverted index</a:t>
            </a:r>
            <a:r>
              <a:rPr lang="en-US" sz="1600" dirty="0"/>
              <a:t>, linking each question to its corresponding document chunks.</a:t>
            </a:r>
          </a:p>
        </p:txBody>
      </p:sp>
      <p:sp>
        <p:nvSpPr>
          <p:cNvPr id="16" name="TextBox 15">
            <a:extLst>
              <a:ext uri="{FF2B5EF4-FFF2-40B4-BE49-F238E27FC236}">
                <a16:creationId xmlns:a16="http://schemas.microsoft.com/office/drawing/2014/main" id="{29ECCAD2-A335-F937-3FF7-65C460F71D01}"/>
              </a:ext>
            </a:extLst>
          </p:cNvPr>
          <p:cNvSpPr txBox="1"/>
          <p:nvPr/>
        </p:nvSpPr>
        <p:spPr>
          <a:xfrm>
            <a:off x="719403" y="4072618"/>
            <a:ext cx="4608512" cy="338554"/>
          </a:xfrm>
          <a:prstGeom prst="rect">
            <a:avLst/>
          </a:prstGeom>
          <a:noFill/>
        </p:spPr>
        <p:txBody>
          <a:bodyPr wrap="square" rtlCol="0">
            <a:spAutoFit/>
          </a:bodyPr>
          <a:lstStyle/>
          <a:p>
            <a:r>
              <a:rPr lang="en-US" sz="1600" b="1" dirty="0"/>
              <a:t>Example: Generated Questions &amp; Their Embeddings</a:t>
            </a:r>
            <a:endParaRPr lang="en-IN" sz="1600" b="1" dirty="0"/>
          </a:p>
        </p:txBody>
      </p:sp>
      <p:graphicFrame>
        <p:nvGraphicFramePr>
          <p:cNvPr id="18" name="Table 17">
            <a:extLst>
              <a:ext uri="{FF2B5EF4-FFF2-40B4-BE49-F238E27FC236}">
                <a16:creationId xmlns:a16="http://schemas.microsoft.com/office/drawing/2014/main" id="{BB8DEAA3-8ACC-16EA-D139-CE064AC37E9F}"/>
              </a:ext>
            </a:extLst>
          </p:cNvPr>
          <p:cNvGraphicFramePr>
            <a:graphicFrameLocks noGrp="1"/>
          </p:cNvGraphicFramePr>
          <p:nvPr/>
        </p:nvGraphicFramePr>
        <p:xfrm>
          <a:off x="2255574" y="4697182"/>
          <a:ext cx="4368485" cy="1706880"/>
        </p:xfrm>
        <a:graphic>
          <a:graphicData uri="http://schemas.openxmlformats.org/drawingml/2006/table">
            <a:tbl>
              <a:tblPr firstRow="1" bandRow="1">
                <a:tableStyleId>{5C22544A-7EE6-4342-B048-85BDC9FD1C3A}</a:tableStyleId>
              </a:tblPr>
              <a:tblGrid>
                <a:gridCol w="2387168">
                  <a:extLst>
                    <a:ext uri="{9D8B030D-6E8A-4147-A177-3AD203B41FA5}">
                      <a16:colId xmlns:a16="http://schemas.microsoft.com/office/drawing/2014/main" val="2317439463"/>
                    </a:ext>
                  </a:extLst>
                </a:gridCol>
                <a:gridCol w="1981317">
                  <a:extLst>
                    <a:ext uri="{9D8B030D-6E8A-4147-A177-3AD203B41FA5}">
                      <a16:colId xmlns:a16="http://schemas.microsoft.com/office/drawing/2014/main" val="101312275"/>
                    </a:ext>
                  </a:extLst>
                </a:gridCol>
              </a:tblGrid>
              <a:tr h="426720">
                <a:tc>
                  <a:txBody>
                    <a:bodyPr/>
                    <a:lstStyle/>
                    <a:p>
                      <a:pPr algn="ctr"/>
                      <a:r>
                        <a:rPr lang="en-IN" sz="1200" b="1" dirty="0"/>
                        <a:t>Generated Question</a:t>
                      </a:r>
                      <a:endParaRPr lang="en-IN" sz="1200" dirty="0"/>
                    </a:p>
                  </a:txBody>
                  <a:tcPr marL="60960" marR="60960" marT="30480" marB="30480" anchor="ctr"/>
                </a:tc>
                <a:tc>
                  <a:txBody>
                    <a:bodyPr/>
                    <a:lstStyle/>
                    <a:p>
                      <a:pPr algn="ctr"/>
                      <a:r>
                        <a:rPr lang="en-IN" sz="1200" b="1" dirty="0"/>
                        <a:t>Embedding Vector (Example Values)</a:t>
                      </a:r>
                      <a:endParaRPr lang="en-IN" sz="1200" dirty="0"/>
                    </a:p>
                  </a:txBody>
                  <a:tcPr marL="60960" marR="60960" marT="30480" marB="30480" anchor="ctr"/>
                </a:tc>
                <a:extLst>
                  <a:ext uri="{0D108BD9-81ED-4DB2-BD59-A6C34878D82A}">
                    <a16:rowId xmlns:a16="http://schemas.microsoft.com/office/drawing/2014/main" val="3125211519"/>
                  </a:ext>
                </a:extLst>
              </a:tr>
              <a:tr h="426720">
                <a:tc>
                  <a:txBody>
                    <a:bodyPr/>
                    <a:lstStyle/>
                    <a:p>
                      <a:pPr algn="ctr"/>
                      <a:r>
                        <a:rPr lang="en-US" sz="1200" i="1" dirty="0"/>
                        <a:t>"Where can NDSU students find internship opportunities?"</a:t>
                      </a:r>
                      <a:endParaRPr lang="en-US" sz="1200" dirty="0"/>
                    </a:p>
                  </a:txBody>
                  <a:tcPr marL="60960" marR="60960" marT="30480" marB="30480" anchor="ctr"/>
                </a:tc>
                <a:tc>
                  <a:txBody>
                    <a:bodyPr/>
                    <a:lstStyle/>
                    <a:p>
                      <a:pPr algn="ctr"/>
                      <a:r>
                        <a:rPr lang="en-IN" sz="1200" i="1" dirty="0"/>
                        <a:t>(0.12, -0.45, 0.78, ..., 0.98)</a:t>
                      </a:r>
                      <a:endParaRPr lang="en-IN" sz="1200" dirty="0"/>
                    </a:p>
                  </a:txBody>
                  <a:tcPr marL="60960" marR="60960" marT="30480" marB="30480" anchor="ctr"/>
                </a:tc>
                <a:extLst>
                  <a:ext uri="{0D108BD9-81ED-4DB2-BD59-A6C34878D82A}">
                    <a16:rowId xmlns:a16="http://schemas.microsoft.com/office/drawing/2014/main" val="3506568028"/>
                  </a:ext>
                </a:extLst>
              </a:tr>
              <a:tr h="426720">
                <a:tc>
                  <a:txBody>
                    <a:bodyPr/>
                    <a:lstStyle/>
                    <a:p>
                      <a:pPr algn="ctr"/>
                      <a:r>
                        <a:rPr lang="en-US" sz="1200" i="1" dirty="0"/>
                        <a:t>"What are the steps to apply for an internship at NDSU?"</a:t>
                      </a:r>
                      <a:endParaRPr lang="en-US" sz="1200" dirty="0"/>
                    </a:p>
                  </a:txBody>
                  <a:tcPr marL="60960" marR="60960" marT="30480" marB="30480" anchor="ctr"/>
                </a:tc>
                <a:tc>
                  <a:txBody>
                    <a:bodyPr/>
                    <a:lstStyle/>
                    <a:p>
                      <a:pPr algn="ctr"/>
                      <a:r>
                        <a:rPr lang="en-IN" sz="1200" dirty="0"/>
                        <a:t>(0.34, -0.67, 0.45, ..., 0.91)</a:t>
                      </a:r>
                    </a:p>
                  </a:txBody>
                  <a:tcPr marL="60960" marR="60960" marT="30480" marB="30480"/>
                </a:tc>
                <a:extLst>
                  <a:ext uri="{0D108BD9-81ED-4DB2-BD59-A6C34878D82A}">
                    <a16:rowId xmlns:a16="http://schemas.microsoft.com/office/drawing/2014/main" val="1832620022"/>
                  </a:ext>
                </a:extLst>
              </a:tr>
              <a:tr h="426720">
                <a:tc>
                  <a:txBody>
                    <a:bodyPr/>
                    <a:lstStyle/>
                    <a:p>
                      <a:pPr algn="ctr"/>
                      <a:r>
                        <a:rPr lang="en-US" sz="1200" dirty="0"/>
                        <a:t>"Where should internship applications be submitted?"</a:t>
                      </a:r>
                      <a:endParaRPr lang="en-IN" sz="1200" dirty="0"/>
                    </a:p>
                  </a:txBody>
                  <a:tcPr marL="60960" marR="60960" marT="30480" marB="30480"/>
                </a:tc>
                <a:tc>
                  <a:txBody>
                    <a:bodyPr/>
                    <a:lstStyle/>
                    <a:p>
                      <a:pPr algn="ctr"/>
                      <a:r>
                        <a:rPr lang="en-IN" sz="1200" dirty="0"/>
                        <a:t>(0.44, -0.33, 0.69, ..., 0.90)</a:t>
                      </a:r>
                    </a:p>
                  </a:txBody>
                  <a:tcPr marL="60960" marR="60960" marT="30480" marB="30480"/>
                </a:tc>
                <a:extLst>
                  <a:ext uri="{0D108BD9-81ED-4DB2-BD59-A6C34878D82A}">
                    <a16:rowId xmlns:a16="http://schemas.microsoft.com/office/drawing/2014/main" val="968384423"/>
                  </a:ext>
                </a:extLst>
              </a:tr>
            </a:tbl>
          </a:graphicData>
        </a:graphic>
      </p:graphicFrame>
    </p:spTree>
    <p:extLst>
      <p:ext uri="{BB962C8B-B14F-4D97-AF65-F5344CB8AC3E}">
        <p14:creationId xmlns:p14="http://schemas.microsoft.com/office/powerpoint/2010/main" val="142731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789E517-9CF6-A52B-CE64-D023DBAE9232}"/>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C5E14F7F-3407-7A79-D8E7-4862F0E4E2B1}"/>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1D200A8C-857F-EDDA-2612-DC689AB287F8}"/>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CB63EBE8-947F-A52D-BB50-773872E90EB3}"/>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6F89304A-80ED-15A8-F5D7-F55DC907C7F9}"/>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8BDA11D8-8F5A-A254-02DF-80D101DA355D}"/>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801445D4-268C-AD01-33F2-DFE49354FD9F}"/>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66824C56-BA8E-2337-4295-414E16E33599}"/>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aphicFrame>
        <p:nvGraphicFramePr>
          <p:cNvPr id="15" name="Table 14">
            <a:extLst>
              <a:ext uri="{FF2B5EF4-FFF2-40B4-BE49-F238E27FC236}">
                <a16:creationId xmlns:a16="http://schemas.microsoft.com/office/drawing/2014/main" id="{F5B3B149-7FC8-C8E3-C46A-930211FA95CB}"/>
              </a:ext>
            </a:extLst>
          </p:cNvPr>
          <p:cNvGraphicFramePr>
            <a:graphicFrameLocks noGrp="1"/>
          </p:cNvGraphicFramePr>
          <p:nvPr/>
        </p:nvGraphicFramePr>
        <p:xfrm>
          <a:off x="1679510" y="788707"/>
          <a:ext cx="8741478" cy="5822177"/>
        </p:xfrm>
        <a:graphic>
          <a:graphicData uri="http://schemas.openxmlformats.org/drawingml/2006/table">
            <a:tbl>
              <a:tblPr firstRow="1" bandRow="1">
                <a:tableStyleId>{5C22544A-7EE6-4342-B048-85BDC9FD1C3A}</a:tableStyleId>
              </a:tblPr>
              <a:tblGrid>
                <a:gridCol w="4315980">
                  <a:extLst>
                    <a:ext uri="{9D8B030D-6E8A-4147-A177-3AD203B41FA5}">
                      <a16:colId xmlns:a16="http://schemas.microsoft.com/office/drawing/2014/main" val="3036651245"/>
                    </a:ext>
                  </a:extLst>
                </a:gridCol>
                <a:gridCol w="2188433">
                  <a:extLst>
                    <a:ext uri="{9D8B030D-6E8A-4147-A177-3AD203B41FA5}">
                      <a16:colId xmlns:a16="http://schemas.microsoft.com/office/drawing/2014/main" val="2996089483"/>
                    </a:ext>
                  </a:extLst>
                </a:gridCol>
                <a:gridCol w="2237065">
                  <a:extLst>
                    <a:ext uri="{9D8B030D-6E8A-4147-A177-3AD203B41FA5}">
                      <a16:colId xmlns:a16="http://schemas.microsoft.com/office/drawing/2014/main" val="2830676361"/>
                    </a:ext>
                  </a:extLst>
                </a:gridCol>
              </a:tblGrid>
              <a:tr h="383591">
                <a:tc>
                  <a:txBody>
                    <a:bodyPr/>
                    <a:lstStyle/>
                    <a:p>
                      <a:r>
                        <a:rPr lang="en-IN" sz="1200" b="1" dirty="0"/>
                        <a:t>Generated Question</a:t>
                      </a:r>
                      <a:endParaRPr lang="en-IN" sz="1200" dirty="0"/>
                    </a:p>
                  </a:txBody>
                  <a:tcPr marL="60960" marR="60960" marT="30480" marB="30480" anchor="ctr"/>
                </a:tc>
                <a:tc>
                  <a:txBody>
                    <a:bodyPr/>
                    <a:lstStyle/>
                    <a:p>
                      <a:r>
                        <a:rPr lang="en-IN" sz="1200" b="1"/>
                        <a:t>Embedding Vector</a:t>
                      </a:r>
                      <a:endParaRPr lang="en-IN" sz="1200"/>
                    </a:p>
                  </a:txBody>
                  <a:tcPr marL="60960" marR="60960" marT="30480" marB="30480" anchor="ctr"/>
                </a:tc>
                <a:tc>
                  <a:txBody>
                    <a:bodyPr/>
                    <a:lstStyle/>
                    <a:p>
                      <a:r>
                        <a:rPr lang="en-IN" sz="1200" b="1"/>
                        <a:t>Linked Chunks</a:t>
                      </a:r>
                      <a:endParaRPr lang="en-IN" sz="1200"/>
                    </a:p>
                  </a:txBody>
                  <a:tcPr marL="60960" marR="60960" marT="30480" marB="30480" anchor="ctr"/>
                </a:tc>
                <a:extLst>
                  <a:ext uri="{0D108BD9-81ED-4DB2-BD59-A6C34878D82A}">
                    <a16:rowId xmlns:a16="http://schemas.microsoft.com/office/drawing/2014/main" val="3792332508"/>
                  </a:ext>
                </a:extLst>
              </a:tr>
              <a:tr h="383591">
                <a:tc>
                  <a:txBody>
                    <a:bodyPr/>
                    <a:lstStyle/>
                    <a:p>
                      <a:r>
                        <a:rPr lang="en-US" sz="1200" i="1"/>
                        <a:t>"Where can NDSU students find internship opportunities?"</a:t>
                      </a:r>
                      <a:endParaRPr lang="en-US" sz="1200"/>
                    </a:p>
                  </a:txBody>
                  <a:tcPr marL="60960" marR="60960" marT="30480" marB="30480" anchor="ctr"/>
                </a:tc>
                <a:tc>
                  <a:txBody>
                    <a:bodyPr/>
                    <a:lstStyle/>
                    <a:p>
                      <a:r>
                        <a:rPr lang="en-IN" sz="1200" i="1" dirty="0"/>
                        <a:t>(0.12, -0.45, 0.78, ..., 0.98)</a:t>
                      </a:r>
                      <a:endParaRPr lang="en-IN" sz="1200" dirty="0"/>
                    </a:p>
                  </a:txBody>
                  <a:tcPr marL="60960" marR="60960" marT="30480" marB="30480" anchor="ctr"/>
                </a:tc>
                <a:tc>
                  <a:txBody>
                    <a:bodyPr/>
                    <a:lstStyle/>
                    <a:p>
                      <a:r>
                        <a:rPr lang="en-IN" sz="1200" b="1"/>
                        <a:t>C1</a:t>
                      </a:r>
                      <a:endParaRPr lang="en-IN" sz="1200"/>
                    </a:p>
                  </a:txBody>
                  <a:tcPr marL="60960" marR="60960" marT="30480" marB="30480" anchor="ctr"/>
                </a:tc>
                <a:extLst>
                  <a:ext uri="{0D108BD9-81ED-4DB2-BD59-A6C34878D82A}">
                    <a16:rowId xmlns:a16="http://schemas.microsoft.com/office/drawing/2014/main" val="1303289809"/>
                  </a:ext>
                </a:extLst>
              </a:tr>
              <a:tr h="383591">
                <a:tc>
                  <a:txBody>
                    <a:bodyPr/>
                    <a:lstStyle/>
                    <a:p>
                      <a:r>
                        <a:rPr lang="en-US" sz="1200" i="1"/>
                        <a:t>"What are the steps to apply for an internship at NDSU?"</a:t>
                      </a:r>
                      <a:endParaRPr lang="en-US" sz="1200"/>
                    </a:p>
                  </a:txBody>
                  <a:tcPr marL="60960" marR="60960" marT="30480" marB="30480" anchor="ctr"/>
                </a:tc>
                <a:tc>
                  <a:txBody>
                    <a:bodyPr/>
                    <a:lstStyle/>
                    <a:p>
                      <a:r>
                        <a:rPr lang="en-IN" sz="1200" i="1"/>
                        <a:t>(0.34, -0.67, 0.45, ..., 0.91)</a:t>
                      </a:r>
                      <a:endParaRPr lang="en-IN" sz="1200"/>
                    </a:p>
                  </a:txBody>
                  <a:tcPr marL="60960" marR="60960" marT="30480" marB="30480" anchor="ctr"/>
                </a:tc>
                <a:tc>
                  <a:txBody>
                    <a:bodyPr/>
                    <a:lstStyle/>
                    <a:p>
                      <a:r>
                        <a:rPr lang="en-IN" sz="1200" b="1"/>
                        <a:t>C1, C3</a:t>
                      </a:r>
                      <a:endParaRPr lang="en-IN" sz="1200"/>
                    </a:p>
                  </a:txBody>
                  <a:tcPr marL="60960" marR="60960" marT="30480" marB="30480" anchor="ctr"/>
                </a:tc>
                <a:extLst>
                  <a:ext uri="{0D108BD9-81ED-4DB2-BD59-A6C34878D82A}">
                    <a16:rowId xmlns:a16="http://schemas.microsoft.com/office/drawing/2014/main" val="2539228809"/>
                  </a:ext>
                </a:extLst>
              </a:tr>
              <a:tr h="383591">
                <a:tc>
                  <a:txBody>
                    <a:bodyPr/>
                    <a:lstStyle/>
                    <a:p>
                      <a:r>
                        <a:rPr lang="en-US" sz="1200" i="1"/>
                        <a:t>"Are internships at NDSU approved by departments?"</a:t>
                      </a:r>
                      <a:endParaRPr lang="en-US" sz="1200"/>
                    </a:p>
                  </a:txBody>
                  <a:tcPr marL="60960" marR="60960" marT="30480" marB="30480" anchor="ctr"/>
                </a:tc>
                <a:tc>
                  <a:txBody>
                    <a:bodyPr/>
                    <a:lstStyle/>
                    <a:p>
                      <a:r>
                        <a:rPr lang="en-IN" sz="1200" i="1"/>
                        <a:t>(0.41, -0.58, 0.32, ..., 0.87)</a:t>
                      </a:r>
                      <a:endParaRPr lang="en-IN" sz="1200"/>
                    </a:p>
                  </a:txBody>
                  <a:tcPr marL="60960" marR="60960" marT="30480" marB="30480" anchor="ctr"/>
                </a:tc>
                <a:tc>
                  <a:txBody>
                    <a:bodyPr/>
                    <a:lstStyle/>
                    <a:p>
                      <a:r>
                        <a:rPr lang="en-IN" sz="1200" b="1"/>
                        <a:t>C1, C3</a:t>
                      </a:r>
                      <a:endParaRPr lang="en-IN" sz="1200"/>
                    </a:p>
                  </a:txBody>
                  <a:tcPr marL="60960" marR="60960" marT="30480" marB="30480" anchor="ctr"/>
                </a:tc>
                <a:extLst>
                  <a:ext uri="{0D108BD9-81ED-4DB2-BD59-A6C34878D82A}">
                    <a16:rowId xmlns:a16="http://schemas.microsoft.com/office/drawing/2014/main" val="3747940912"/>
                  </a:ext>
                </a:extLst>
              </a:tr>
              <a:tr h="383591">
                <a:tc>
                  <a:txBody>
                    <a:bodyPr/>
                    <a:lstStyle/>
                    <a:p>
                      <a:r>
                        <a:rPr lang="en-US" sz="1200" i="1"/>
                        <a:t>"What is the deadline for internship applications?"</a:t>
                      </a:r>
                      <a:endParaRPr lang="en-US" sz="1200"/>
                    </a:p>
                  </a:txBody>
                  <a:tcPr marL="60960" marR="60960" marT="30480" marB="30480" anchor="ctr"/>
                </a:tc>
                <a:tc>
                  <a:txBody>
                    <a:bodyPr/>
                    <a:lstStyle/>
                    <a:p>
                      <a:r>
                        <a:rPr lang="en-IN" sz="1200" i="1"/>
                        <a:t>(0.19, -0.30, 0.88, ..., 0.92)</a:t>
                      </a:r>
                      <a:endParaRPr lang="en-IN" sz="1200"/>
                    </a:p>
                  </a:txBody>
                  <a:tcPr marL="60960" marR="60960" marT="30480" marB="30480" anchor="ctr"/>
                </a:tc>
                <a:tc>
                  <a:txBody>
                    <a:bodyPr/>
                    <a:lstStyle/>
                    <a:p>
                      <a:r>
                        <a:rPr lang="en-IN" sz="1200" b="1"/>
                        <a:t>C1</a:t>
                      </a:r>
                      <a:endParaRPr lang="en-IN" sz="1200"/>
                    </a:p>
                  </a:txBody>
                  <a:tcPr marL="60960" marR="60960" marT="30480" marB="30480" anchor="ctr"/>
                </a:tc>
                <a:extLst>
                  <a:ext uri="{0D108BD9-81ED-4DB2-BD59-A6C34878D82A}">
                    <a16:rowId xmlns:a16="http://schemas.microsoft.com/office/drawing/2014/main" val="4061356409"/>
                  </a:ext>
                </a:extLst>
              </a:tr>
              <a:tr h="383591">
                <a:tc>
                  <a:txBody>
                    <a:bodyPr/>
                    <a:lstStyle/>
                    <a:p>
                      <a:r>
                        <a:rPr lang="en-US" sz="1200" i="1"/>
                        <a:t>"What documents are required for an internship application?"</a:t>
                      </a:r>
                      <a:endParaRPr lang="en-US" sz="1200"/>
                    </a:p>
                  </a:txBody>
                  <a:tcPr marL="60960" marR="60960" marT="30480" marB="30480" anchor="ctr"/>
                </a:tc>
                <a:tc>
                  <a:txBody>
                    <a:bodyPr/>
                    <a:lstStyle/>
                    <a:p>
                      <a:r>
                        <a:rPr lang="en-IN" sz="1200" i="1"/>
                        <a:t>(0.55, -0.23, 0.68, ..., 0.88)</a:t>
                      </a:r>
                      <a:endParaRPr lang="en-IN" sz="1200"/>
                    </a:p>
                  </a:txBody>
                  <a:tcPr marL="60960" marR="60960" marT="30480" marB="30480" anchor="ctr"/>
                </a:tc>
                <a:tc>
                  <a:txBody>
                    <a:bodyPr/>
                    <a:lstStyle/>
                    <a:p>
                      <a:r>
                        <a:rPr lang="en-IN" sz="1200" b="1"/>
                        <a:t>C2, C3</a:t>
                      </a:r>
                      <a:endParaRPr lang="en-IN" sz="1200"/>
                    </a:p>
                  </a:txBody>
                  <a:tcPr marL="60960" marR="60960" marT="30480" marB="30480" anchor="ctr"/>
                </a:tc>
                <a:extLst>
                  <a:ext uri="{0D108BD9-81ED-4DB2-BD59-A6C34878D82A}">
                    <a16:rowId xmlns:a16="http://schemas.microsoft.com/office/drawing/2014/main" val="1292179149"/>
                  </a:ext>
                </a:extLst>
              </a:tr>
              <a:tr h="383591">
                <a:tc>
                  <a:txBody>
                    <a:bodyPr/>
                    <a:lstStyle/>
                    <a:p>
                      <a:r>
                        <a:rPr lang="en-US" sz="1200" i="1"/>
                        <a:t>"Do I need a cover letter for an internship?"</a:t>
                      </a:r>
                      <a:endParaRPr lang="en-US" sz="1200"/>
                    </a:p>
                  </a:txBody>
                  <a:tcPr marL="60960" marR="60960" marT="30480" marB="30480" anchor="ctr"/>
                </a:tc>
                <a:tc>
                  <a:txBody>
                    <a:bodyPr/>
                    <a:lstStyle/>
                    <a:p>
                      <a:r>
                        <a:rPr lang="en-IN" sz="1200" i="1"/>
                        <a:t>(0.25, -0.61, 0.39, ..., 0.86)</a:t>
                      </a:r>
                      <a:endParaRPr lang="en-IN" sz="1200"/>
                    </a:p>
                  </a:txBody>
                  <a:tcPr marL="60960" marR="60960" marT="30480" marB="30480" anchor="ctr"/>
                </a:tc>
                <a:tc>
                  <a:txBody>
                    <a:bodyPr/>
                    <a:lstStyle/>
                    <a:p>
                      <a:r>
                        <a:rPr lang="en-IN" sz="1200" b="1"/>
                        <a:t>C2</a:t>
                      </a:r>
                      <a:endParaRPr lang="en-IN" sz="1200"/>
                    </a:p>
                  </a:txBody>
                  <a:tcPr marL="60960" marR="60960" marT="30480" marB="30480" anchor="ctr"/>
                </a:tc>
                <a:extLst>
                  <a:ext uri="{0D108BD9-81ED-4DB2-BD59-A6C34878D82A}">
                    <a16:rowId xmlns:a16="http://schemas.microsoft.com/office/drawing/2014/main" val="554100169"/>
                  </a:ext>
                </a:extLst>
              </a:tr>
              <a:tr h="662089">
                <a:tc>
                  <a:txBody>
                    <a:bodyPr/>
                    <a:lstStyle/>
                    <a:p>
                      <a:r>
                        <a:rPr lang="en-US" sz="1200" i="1"/>
                        <a:t>"Is a recommendation letter mandatory for internship applications?"</a:t>
                      </a:r>
                      <a:endParaRPr lang="en-US" sz="1200"/>
                    </a:p>
                  </a:txBody>
                  <a:tcPr marL="60960" marR="60960" marT="30480" marB="30480" anchor="ctr"/>
                </a:tc>
                <a:tc>
                  <a:txBody>
                    <a:bodyPr/>
                    <a:lstStyle/>
                    <a:p>
                      <a:r>
                        <a:rPr lang="en-IN" sz="1200" i="1"/>
                        <a:t>(0.48, -0.52, 0.44, ..., 0.85)</a:t>
                      </a:r>
                      <a:endParaRPr lang="en-IN" sz="1200"/>
                    </a:p>
                  </a:txBody>
                  <a:tcPr marL="60960" marR="60960" marT="30480" marB="30480" anchor="ctr"/>
                </a:tc>
                <a:tc>
                  <a:txBody>
                    <a:bodyPr/>
                    <a:lstStyle/>
                    <a:p>
                      <a:r>
                        <a:rPr lang="en-IN" sz="1200" b="1"/>
                        <a:t>C2</a:t>
                      </a:r>
                      <a:endParaRPr lang="en-IN" sz="1200"/>
                    </a:p>
                  </a:txBody>
                  <a:tcPr marL="60960" marR="60960" marT="30480" marB="30480" anchor="ctr"/>
                </a:tc>
                <a:extLst>
                  <a:ext uri="{0D108BD9-81ED-4DB2-BD59-A6C34878D82A}">
                    <a16:rowId xmlns:a16="http://schemas.microsoft.com/office/drawing/2014/main" val="676789916"/>
                  </a:ext>
                </a:extLst>
              </a:tr>
              <a:tr h="383591">
                <a:tc>
                  <a:txBody>
                    <a:bodyPr/>
                    <a:lstStyle/>
                    <a:p>
                      <a:r>
                        <a:rPr lang="en-US" sz="1200" i="1"/>
                        <a:t>"Where should internship applications be submitted?"</a:t>
                      </a:r>
                      <a:endParaRPr lang="en-US" sz="1200"/>
                    </a:p>
                  </a:txBody>
                  <a:tcPr marL="60960" marR="60960" marT="30480" marB="30480" anchor="ctr"/>
                </a:tc>
                <a:tc>
                  <a:txBody>
                    <a:bodyPr/>
                    <a:lstStyle/>
                    <a:p>
                      <a:r>
                        <a:rPr lang="en-IN" sz="1200" i="1"/>
                        <a:t>(0.44, -0.33, 0.69, ..., 0.90)</a:t>
                      </a:r>
                      <a:endParaRPr lang="en-IN" sz="1200"/>
                    </a:p>
                  </a:txBody>
                  <a:tcPr marL="60960" marR="60960" marT="30480" marB="30480" anchor="ctr"/>
                </a:tc>
                <a:tc>
                  <a:txBody>
                    <a:bodyPr/>
                    <a:lstStyle/>
                    <a:p>
                      <a:r>
                        <a:rPr lang="en-IN" sz="1200" b="1"/>
                        <a:t>C3</a:t>
                      </a:r>
                      <a:endParaRPr lang="en-IN" sz="1200"/>
                    </a:p>
                  </a:txBody>
                  <a:tcPr marL="60960" marR="60960" marT="30480" marB="30480" anchor="ctr"/>
                </a:tc>
                <a:extLst>
                  <a:ext uri="{0D108BD9-81ED-4DB2-BD59-A6C34878D82A}">
                    <a16:rowId xmlns:a16="http://schemas.microsoft.com/office/drawing/2014/main" val="385644638"/>
                  </a:ext>
                </a:extLst>
              </a:tr>
              <a:tr h="383591">
                <a:tc>
                  <a:txBody>
                    <a:bodyPr/>
                    <a:lstStyle/>
                    <a:p>
                      <a:r>
                        <a:rPr lang="en-US" sz="1200" i="1"/>
                        <a:t>"How do students verify their eligibility for an internship?"</a:t>
                      </a:r>
                      <a:endParaRPr lang="en-US" sz="1200"/>
                    </a:p>
                  </a:txBody>
                  <a:tcPr marL="60960" marR="60960" marT="30480" marB="30480" anchor="ctr"/>
                </a:tc>
                <a:tc>
                  <a:txBody>
                    <a:bodyPr/>
                    <a:lstStyle/>
                    <a:p>
                      <a:r>
                        <a:rPr lang="en-IN" sz="1200" i="1"/>
                        <a:t>(0.31, -0.47, 0.71, ..., 0.93)</a:t>
                      </a:r>
                      <a:endParaRPr lang="en-IN" sz="1200"/>
                    </a:p>
                  </a:txBody>
                  <a:tcPr marL="60960" marR="60960" marT="30480" marB="30480" anchor="ctr"/>
                </a:tc>
                <a:tc>
                  <a:txBody>
                    <a:bodyPr/>
                    <a:lstStyle/>
                    <a:p>
                      <a:r>
                        <a:rPr lang="en-IN" sz="1200" b="1"/>
                        <a:t>C3</a:t>
                      </a:r>
                      <a:endParaRPr lang="en-IN" sz="1200"/>
                    </a:p>
                  </a:txBody>
                  <a:tcPr marL="60960" marR="60960" marT="30480" marB="30480" anchor="ctr"/>
                </a:tc>
                <a:extLst>
                  <a:ext uri="{0D108BD9-81ED-4DB2-BD59-A6C34878D82A}">
                    <a16:rowId xmlns:a16="http://schemas.microsoft.com/office/drawing/2014/main" val="1195349505"/>
                  </a:ext>
                </a:extLst>
              </a:tr>
              <a:tr h="662089">
                <a:tc>
                  <a:txBody>
                    <a:bodyPr/>
                    <a:lstStyle/>
                    <a:p>
                      <a:r>
                        <a:rPr lang="en-US" sz="1200" i="1"/>
                        <a:t>"How can the Career Center help with internship applications?"</a:t>
                      </a:r>
                      <a:endParaRPr lang="en-US" sz="1200"/>
                    </a:p>
                  </a:txBody>
                  <a:tcPr marL="60960" marR="60960" marT="30480" marB="30480" anchor="ctr"/>
                </a:tc>
                <a:tc>
                  <a:txBody>
                    <a:bodyPr/>
                    <a:lstStyle/>
                    <a:p>
                      <a:r>
                        <a:rPr lang="en-IN" sz="1200" i="1"/>
                        <a:t>(0.21, -0.50, 0.82, ..., 0.94)</a:t>
                      </a:r>
                      <a:endParaRPr lang="en-IN" sz="1200"/>
                    </a:p>
                  </a:txBody>
                  <a:tcPr marL="60960" marR="60960" marT="30480" marB="30480" anchor="ctr"/>
                </a:tc>
                <a:tc>
                  <a:txBody>
                    <a:bodyPr/>
                    <a:lstStyle/>
                    <a:p>
                      <a:r>
                        <a:rPr lang="en-IN" sz="1200" b="1"/>
                        <a:t>C4</a:t>
                      </a:r>
                      <a:endParaRPr lang="en-IN" sz="1200"/>
                    </a:p>
                  </a:txBody>
                  <a:tcPr marL="60960" marR="60960" marT="30480" marB="30480" anchor="ctr"/>
                </a:tc>
                <a:extLst>
                  <a:ext uri="{0D108BD9-81ED-4DB2-BD59-A6C34878D82A}">
                    <a16:rowId xmlns:a16="http://schemas.microsoft.com/office/drawing/2014/main" val="1401275784"/>
                  </a:ext>
                </a:extLst>
              </a:tr>
              <a:tr h="383591">
                <a:tc>
                  <a:txBody>
                    <a:bodyPr/>
                    <a:lstStyle/>
                    <a:p>
                      <a:r>
                        <a:rPr lang="en-US" sz="1200" i="1"/>
                        <a:t>"Does the Career Center offer resume reviews?"</a:t>
                      </a:r>
                      <a:endParaRPr lang="en-US" sz="1200"/>
                    </a:p>
                  </a:txBody>
                  <a:tcPr marL="60960" marR="60960" marT="30480" marB="30480" anchor="ctr"/>
                </a:tc>
                <a:tc>
                  <a:txBody>
                    <a:bodyPr/>
                    <a:lstStyle/>
                    <a:p>
                      <a:r>
                        <a:rPr lang="en-IN" sz="1200" i="1"/>
                        <a:t>(0.38, -0.46, 0.79, ..., 0.95)</a:t>
                      </a:r>
                      <a:endParaRPr lang="en-IN" sz="1200"/>
                    </a:p>
                  </a:txBody>
                  <a:tcPr marL="60960" marR="60960" marT="30480" marB="30480" anchor="ctr"/>
                </a:tc>
                <a:tc>
                  <a:txBody>
                    <a:bodyPr/>
                    <a:lstStyle/>
                    <a:p>
                      <a:r>
                        <a:rPr lang="en-IN" sz="1200" b="1"/>
                        <a:t>C4</a:t>
                      </a:r>
                      <a:endParaRPr lang="en-IN" sz="1200"/>
                    </a:p>
                  </a:txBody>
                  <a:tcPr marL="60960" marR="60960" marT="30480" marB="30480" anchor="ctr"/>
                </a:tc>
                <a:extLst>
                  <a:ext uri="{0D108BD9-81ED-4DB2-BD59-A6C34878D82A}">
                    <a16:rowId xmlns:a16="http://schemas.microsoft.com/office/drawing/2014/main" val="777530990"/>
                  </a:ext>
                </a:extLst>
              </a:tr>
              <a:tr h="662089">
                <a:tc>
                  <a:txBody>
                    <a:bodyPr/>
                    <a:lstStyle/>
                    <a:p>
                      <a:r>
                        <a:rPr lang="en-US" sz="1200" i="1" dirty="0"/>
                        <a:t>"Can students get mock interview practice at the Career Center?"</a:t>
                      </a:r>
                      <a:endParaRPr lang="en-US" sz="1200" dirty="0"/>
                    </a:p>
                  </a:txBody>
                  <a:tcPr marL="60960" marR="60960" marT="30480" marB="30480" anchor="ctr"/>
                </a:tc>
                <a:tc>
                  <a:txBody>
                    <a:bodyPr/>
                    <a:lstStyle/>
                    <a:p>
                      <a:r>
                        <a:rPr lang="en-IN" sz="1200" i="1"/>
                        <a:t>(0.29, -0.55, 0.72, ..., 0.89)</a:t>
                      </a:r>
                      <a:endParaRPr lang="en-IN" sz="1200"/>
                    </a:p>
                  </a:txBody>
                  <a:tcPr marL="60960" marR="60960" marT="30480" marB="30480" anchor="ctr"/>
                </a:tc>
                <a:tc>
                  <a:txBody>
                    <a:bodyPr/>
                    <a:lstStyle/>
                    <a:p>
                      <a:r>
                        <a:rPr lang="en-IN" sz="1200" b="1" dirty="0"/>
                        <a:t>C4</a:t>
                      </a:r>
                      <a:endParaRPr lang="en-IN" sz="1200" dirty="0"/>
                    </a:p>
                  </a:txBody>
                  <a:tcPr marL="60960" marR="60960" marT="30480" marB="30480" anchor="ctr"/>
                </a:tc>
                <a:extLst>
                  <a:ext uri="{0D108BD9-81ED-4DB2-BD59-A6C34878D82A}">
                    <a16:rowId xmlns:a16="http://schemas.microsoft.com/office/drawing/2014/main" val="3846587710"/>
                  </a:ext>
                </a:extLst>
              </a:tr>
            </a:tbl>
          </a:graphicData>
        </a:graphic>
      </p:graphicFrame>
    </p:spTree>
    <p:extLst>
      <p:ext uri="{BB962C8B-B14F-4D97-AF65-F5344CB8AC3E}">
        <p14:creationId xmlns:p14="http://schemas.microsoft.com/office/powerpoint/2010/main" val="2236438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5EBBC39-63E0-2B93-9332-955DA3EB4584}"/>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DCFFD113-0133-4815-8E5F-7D4619D5FD31}"/>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2DCEAF75-0B3F-1E1B-FC0B-251452BF687F}"/>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59A66668-BEE4-4ADC-C970-4739EF7056A2}"/>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08719281-236D-A004-AA56-CC5208C1CC97}"/>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127EF60E-CE45-0A4A-D867-87165A084D9E}"/>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B945A586-3BBB-61D5-A5FD-78D9F5AE7560}"/>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18D3110B-DBD4-FD4E-B3BD-41E9CD092687}"/>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0" name="TextBox 9">
            <a:extLst>
              <a:ext uri="{FF2B5EF4-FFF2-40B4-BE49-F238E27FC236}">
                <a16:creationId xmlns:a16="http://schemas.microsoft.com/office/drawing/2014/main" id="{AE88B6BE-3F9F-C8D5-4BBD-6262F599723B}"/>
              </a:ext>
            </a:extLst>
          </p:cNvPr>
          <p:cNvSpPr txBox="1"/>
          <p:nvPr/>
        </p:nvSpPr>
        <p:spPr>
          <a:xfrm>
            <a:off x="1215314" y="1050611"/>
            <a:ext cx="9494994" cy="1323439"/>
          </a:xfrm>
          <a:prstGeom prst="rect">
            <a:avLst/>
          </a:prstGeom>
          <a:noFill/>
        </p:spPr>
        <p:txBody>
          <a:bodyPr wrap="square" rtlCol="0">
            <a:spAutoFit/>
          </a:bodyPr>
          <a:lstStyle/>
          <a:p>
            <a:pPr marL="228611" indent="-228611">
              <a:buFont typeface="Arial" panose="020B0604020202020204" pitchFamily="34" charset="0"/>
              <a:buChar char="•"/>
            </a:pPr>
            <a:r>
              <a:rPr lang="en-US" sz="1600" dirty="0"/>
              <a:t>Instead of storing </a:t>
            </a:r>
            <a:r>
              <a:rPr lang="en-US" sz="1600" b="1" dirty="0"/>
              <a:t>individual embeddings</a:t>
            </a:r>
            <a:r>
              <a:rPr lang="en-US" sz="1600" dirty="0"/>
              <a:t>, </a:t>
            </a:r>
            <a:r>
              <a:rPr lang="en-US" sz="1600" dirty="0" err="1"/>
              <a:t>QuIM</a:t>
            </a:r>
            <a:r>
              <a:rPr lang="en-US" sz="1600" dirty="0"/>
              <a:t>-RAG </a:t>
            </a:r>
            <a:r>
              <a:rPr lang="en-US" sz="1600" b="1" dirty="0"/>
              <a:t>quantizes</a:t>
            </a:r>
            <a:r>
              <a:rPr lang="en-US" sz="1600" dirty="0"/>
              <a:t> them by grouping </a:t>
            </a:r>
            <a:r>
              <a:rPr lang="en-US" sz="1600" b="1" dirty="0"/>
              <a:t>similar embeddings</a:t>
            </a:r>
            <a:r>
              <a:rPr lang="en-US" sz="1600" dirty="0"/>
              <a:t> together.</a:t>
            </a:r>
          </a:p>
          <a:p>
            <a:pPr marL="228611" indent="-228611">
              <a:buFont typeface="Arial" panose="020B0604020202020204" pitchFamily="34" charset="0"/>
              <a:buChar char="•"/>
            </a:pPr>
            <a:r>
              <a:rPr lang="en-US" sz="1600" dirty="0"/>
              <a:t>Each </a:t>
            </a:r>
            <a:r>
              <a:rPr lang="en-US" sz="1600" b="1" dirty="0"/>
              <a:t>prototype vector (centroid)</a:t>
            </a:r>
            <a:r>
              <a:rPr lang="en-US" sz="1600" dirty="0"/>
              <a:t> represents a </a:t>
            </a:r>
            <a:r>
              <a:rPr lang="en-US" sz="1600" b="1" dirty="0"/>
              <a:t>group of similar embeddings</a:t>
            </a:r>
            <a:r>
              <a:rPr lang="en-US" sz="1600" dirty="0"/>
              <a:t>.</a:t>
            </a:r>
          </a:p>
          <a:p>
            <a:pPr marL="228611" indent="-228611">
              <a:buFont typeface="Arial" panose="020B0604020202020204" pitchFamily="34" charset="0"/>
              <a:buChar char="•"/>
            </a:pPr>
            <a:r>
              <a:rPr lang="en-US" sz="1600" dirty="0"/>
              <a:t>Each </a:t>
            </a:r>
            <a:r>
              <a:rPr lang="en-US" sz="1600" b="1" dirty="0"/>
              <a:t>question is mapped to the nearest prototype vector</a:t>
            </a:r>
            <a:r>
              <a:rPr lang="en-US" sz="1600" dirty="0"/>
              <a:t> using </a:t>
            </a:r>
            <a:r>
              <a:rPr lang="en-US" sz="1600" b="1" dirty="0"/>
              <a:t>cosine similarity</a:t>
            </a:r>
            <a:r>
              <a:rPr lang="en-US" sz="1600" dirty="0"/>
              <a:t>.</a:t>
            </a:r>
          </a:p>
          <a:p>
            <a:pPr algn="just"/>
            <a:endParaRPr lang="en-IN" sz="1600" dirty="0"/>
          </a:p>
        </p:txBody>
      </p:sp>
      <p:sp>
        <p:nvSpPr>
          <p:cNvPr id="11" name="TextBox 10">
            <a:extLst>
              <a:ext uri="{FF2B5EF4-FFF2-40B4-BE49-F238E27FC236}">
                <a16:creationId xmlns:a16="http://schemas.microsoft.com/office/drawing/2014/main" id="{2B4DBC3B-B9EC-67A2-2DEC-A8F6CCDBE3AD}"/>
              </a:ext>
            </a:extLst>
          </p:cNvPr>
          <p:cNvSpPr txBox="1"/>
          <p:nvPr/>
        </p:nvSpPr>
        <p:spPr>
          <a:xfrm>
            <a:off x="4854947" y="350049"/>
            <a:ext cx="6144683" cy="543675"/>
          </a:xfrm>
          <a:prstGeom prst="rect">
            <a:avLst/>
          </a:prstGeom>
          <a:noFill/>
        </p:spPr>
        <p:txBody>
          <a:bodyPr wrap="square" rtlCol="0">
            <a:spAutoFit/>
          </a:bodyPr>
          <a:lstStyle/>
          <a:p>
            <a:r>
              <a:rPr lang="en-US" sz="2933" b="1" dirty="0"/>
              <a:t>Step 4: Apply Embedding Quantization</a:t>
            </a:r>
            <a:endParaRPr lang="en-IN" sz="2933" b="1" dirty="0"/>
          </a:p>
        </p:txBody>
      </p:sp>
      <p:sp>
        <p:nvSpPr>
          <p:cNvPr id="13" name="TextBox 12">
            <a:extLst>
              <a:ext uri="{FF2B5EF4-FFF2-40B4-BE49-F238E27FC236}">
                <a16:creationId xmlns:a16="http://schemas.microsoft.com/office/drawing/2014/main" id="{D768E7CC-AE99-A02F-170E-C7708B117DE0}"/>
              </a:ext>
            </a:extLst>
          </p:cNvPr>
          <p:cNvSpPr txBox="1"/>
          <p:nvPr/>
        </p:nvSpPr>
        <p:spPr>
          <a:xfrm>
            <a:off x="897880" y="2212124"/>
            <a:ext cx="3805966" cy="338554"/>
          </a:xfrm>
          <a:prstGeom prst="rect">
            <a:avLst/>
          </a:prstGeom>
          <a:noFill/>
        </p:spPr>
        <p:txBody>
          <a:bodyPr wrap="square" rtlCol="0">
            <a:spAutoFit/>
          </a:bodyPr>
          <a:lstStyle/>
          <a:p>
            <a:r>
              <a:rPr lang="en-US" sz="1600" b="1" u="sng" dirty="0"/>
              <a:t>Example of Prototype Vector Assignment</a:t>
            </a:r>
            <a:endParaRPr lang="en-IN" sz="1600" b="1" u="sng" dirty="0"/>
          </a:p>
        </p:txBody>
      </p:sp>
      <p:graphicFrame>
        <p:nvGraphicFramePr>
          <p:cNvPr id="14" name="Table 13">
            <a:extLst>
              <a:ext uri="{FF2B5EF4-FFF2-40B4-BE49-F238E27FC236}">
                <a16:creationId xmlns:a16="http://schemas.microsoft.com/office/drawing/2014/main" id="{C9F4F7F9-FE10-D1D5-3103-5C82B248F0CE}"/>
              </a:ext>
            </a:extLst>
          </p:cNvPr>
          <p:cNvGraphicFramePr>
            <a:graphicFrameLocks noGrp="1"/>
          </p:cNvGraphicFramePr>
          <p:nvPr/>
        </p:nvGraphicFramePr>
        <p:xfrm>
          <a:off x="1215314" y="2563378"/>
          <a:ext cx="9633214" cy="3582228"/>
        </p:xfrm>
        <a:graphic>
          <a:graphicData uri="http://schemas.openxmlformats.org/drawingml/2006/table">
            <a:tbl>
              <a:tblPr firstRow="1" bandRow="1">
                <a:tableStyleId>{5C22544A-7EE6-4342-B048-85BDC9FD1C3A}</a:tableStyleId>
              </a:tblPr>
              <a:tblGrid>
                <a:gridCol w="2720446">
                  <a:extLst>
                    <a:ext uri="{9D8B030D-6E8A-4147-A177-3AD203B41FA5}">
                      <a16:colId xmlns:a16="http://schemas.microsoft.com/office/drawing/2014/main" val="3564491762"/>
                    </a:ext>
                  </a:extLst>
                </a:gridCol>
                <a:gridCol w="4944549">
                  <a:extLst>
                    <a:ext uri="{9D8B030D-6E8A-4147-A177-3AD203B41FA5}">
                      <a16:colId xmlns:a16="http://schemas.microsoft.com/office/drawing/2014/main" val="1933020475"/>
                    </a:ext>
                  </a:extLst>
                </a:gridCol>
                <a:gridCol w="1968219">
                  <a:extLst>
                    <a:ext uri="{9D8B030D-6E8A-4147-A177-3AD203B41FA5}">
                      <a16:colId xmlns:a16="http://schemas.microsoft.com/office/drawing/2014/main" val="1431837723"/>
                    </a:ext>
                  </a:extLst>
                </a:gridCol>
              </a:tblGrid>
              <a:tr h="529585">
                <a:tc>
                  <a:txBody>
                    <a:bodyPr/>
                    <a:lstStyle/>
                    <a:p>
                      <a:pPr algn="l"/>
                      <a:r>
                        <a:rPr lang="en-IN" sz="1200" b="1" dirty="0"/>
                        <a:t>Prototype Vector (Quantized Embedding)</a:t>
                      </a:r>
                      <a:endParaRPr lang="en-IN" sz="1200" dirty="0"/>
                    </a:p>
                  </a:txBody>
                  <a:tcPr marL="60960" marR="60960" marT="30480" marB="30480" anchor="ctr"/>
                </a:tc>
                <a:tc>
                  <a:txBody>
                    <a:bodyPr/>
                    <a:lstStyle/>
                    <a:p>
                      <a:pPr algn="l"/>
                      <a:r>
                        <a:rPr lang="en-IN" sz="1200" b="1"/>
                        <a:t>Mapped Question Embeddings</a:t>
                      </a:r>
                      <a:endParaRPr lang="en-IN" sz="1200"/>
                    </a:p>
                  </a:txBody>
                  <a:tcPr marL="60960" marR="60960" marT="30480" marB="30480" anchor="ctr"/>
                </a:tc>
                <a:tc>
                  <a:txBody>
                    <a:bodyPr/>
                    <a:lstStyle/>
                    <a:p>
                      <a:pPr algn="l"/>
                      <a:r>
                        <a:rPr lang="en-IN" sz="1200" b="1"/>
                        <a:t>Linked Chunks</a:t>
                      </a:r>
                      <a:endParaRPr lang="en-IN" sz="1200"/>
                    </a:p>
                  </a:txBody>
                  <a:tcPr marL="60960" marR="60960" marT="30480" marB="30480" anchor="ctr"/>
                </a:tc>
                <a:extLst>
                  <a:ext uri="{0D108BD9-81ED-4DB2-BD59-A6C34878D82A}">
                    <a16:rowId xmlns:a16="http://schemas.microsoft.com/office/drawing/2014/main" val="2433481469"/>
                  </a:ext>
                </a:extLst>
              </a:tr>
              <a:tr h="562329">
                <a:tc>
                  <a:txBody>
                    <a:bodyPr/>
                    <a:lstStyle/>
                    <a:p>
                      <a:pPr algn="l"/>
                      <a:r>
                        <a:rPr lang="en-IN" sz="1200" b="1"/>
                        <a:t>P1 (0.12, -0.45, 0.78, ...)</a:t>
                      </a:r>
                      <a:endParaRPr lang="en-IN" sz="1200"/>
                    </a:p>
                  </a:txBody>
                  <a:tcPr marL="60960" marR="60960" marT="30480" marB="30480" anchor="ctr"/>
                </a:tc>
                <a:tc>
                  <a:txBody>
                    <a:bodyPr/>
                    <a:lstStyle/>
                    <a:p>
                      <a:pPr algn="l"/>
                      <a:r>
                        <a:rPr lang="en-US" sz="1200" i="1"/>
                        <a:t>"Where can NDSU students find internship opportunities?"</a:t>
                      </a:r>
                      <a:r>
                        <a:rPr lang="en-US" sz="1200"/>
                        <a:t> </a:t>
                      </a:r>
                      <a:br>
                        <a:rPr lang="en-US" sz="1200"/>
                      </a:br>
                      <a:r>
                        <a:rPr lang="en-US" sz="1200" i="1"/>
                        <a:t>"How do students search for internships?"</a:t>
                      </a:r>
                      <a:endParaRPr lang="en-US" sz="1200"/>
                    </a:p>
                  </a:txBody>
                  <a:tcPr marL="60960" marR="60960" marT="30480" marB="30480" anchor="ctr"/>
                </a:tc>
                <a:tc>
                  <a:txBody>
                    <a:bodyPr/>
                    <a:lstStyle/>
                    <a:p>
                      <a:pPr algn="l"/>
                      <a:r>
                        <a:rPr lang="en-IN" sz="1200" b="1"/>
                        <a:t>C1</a:t>
                      </a:r>
                      <a:endParaRPr lang="en-IN" sz="1200"/>
                    </a:p>
                  </a:txBody>
                  <a:tcPr marL="60960" marR="60960" marT="30480" marB="30480" anchor="ctr"/>
                </a:tc>
                <a:extLst>
                  <a:ext uri="{0D108BD9-81ED-4DB2-BD59-A6C34878D82A}">
                    <a16:rowId xmlns:a16="http://schemas.microsoft.com/office/drawing/2014/main" val="2875662056"/>
                  </a:ext>
                </a:extLst>
              </a:tr>
              <a:tr h="562329">
                <a:tc>
                  <a:txBody>
                    <a:bodyPr/>
                    <a:lstStyle/>
                    <a:p>
                      <a:pPr algn="l"/>
                      <a:r>
                        <a:rPr lang="en-IN" sz="1200" b="1"/>
                        <a:t>P2 (0.34, -0.67, 0.45, ...)</a:t>
                      </a:r>
                      <a:endParaRPr lang="en-IN" sz="1200"/>
                    </a:p>
                  </a:txBody>
                  <a:tcPr marL="60960" marR="60960" marT="30480" marB="30480" anchor="ctr"/>
                </a:tc>
                <a:tc>
                  <a:txBody>
                    <a:bodyPr/>
                    <a:lstStyle/>
                    <a:p>
                      <a:pPr algn="l"/>
                      <a:r>
                        <a:rPr lang="en-US" sz="1200" i="1"/>
                        <a:t>"What are the steps to apply for an internship at NDSU?"</a:t>
                      </a:r>
                      <a:r>
                        <a:rPr lang="en-US" sz="1200"/>
                        <a:t> </a:t>
                      </a:r>
                      <a:br>
                        <a:rPr lang="en-US" sz="1200"/>
                      </a:br>
                      <a:r>
                        <a:rPr lang="en-US" sz="1200" i="1"/>
                        <a:t>"How do I submit an internship application?"</a:t>
                      </a:r>
                      <a:endParaRPr lang="en-US" sz="1200"/>
                    </a:p>
                  </a:txBody>
                  <a:tcPr marL="60960" marR="60960" marT="30480" marB="30480" anchor="ctr"/>
                </a:tc>
                <a:tc>
                  <a:txBody>
                    <a:bodyPr/>
                    <a:lstStyle/>
                    <a:p>
                      <a:pPr algn="l"/>
                      <a:r>
                        <a:rPr lang="en-IN" sz="1200" b="1"/>
                        <a:t>C1, C3</a:t>
                      </a:r>
                      <a:endParaRPr lang="en-IN" sz="1200"/>
                    </a:p>
                  </a:txBody>
                  <a:tcPr marL="60960" marR="60960" marT="30480" marB="30480" anchor="ctr"/>
                </a:tc>
                <a:extLst>
                  <a:ext uri="{0D108BD9-81ED-4DB2-BD59-A6C34878D82A}">
                    <a16:rowId xmlns:a16="http://schemas.microsoft.com/office/drawing/2014/main" val="4178107731"/>
                  </a:ext>
                </a:extLst>
              </a:tr>
              <a:tr h="803327">
                <a:tc>
                  <a:txBody>
                    <a:bodyPr/>
                    <a:lstStyle/>
                    <a:p>
                      <a:pPr algn="l"/>
                      <a:r>
                        <a:rPr lang="en-IN" sz="1200" b="1"/>
                        <a:t>P3 (0.55, -0.23, 0.68, ...)</a:t>
                      </a:r>
                      <a:endParaRPr lang="en-IN" sz="1200"/>
                    </a:p>
                  </a:txBody>
                  <a:tcPr marL="60960" marR="60960" marT="30480" marB="30480" anchor="ctr"/>
                </a:tc>
                <a:tc>
                  <a:txBody>
                    <a:bodyPr/>
                    <a:lstStyle/>
                    <a:p>
                      <a:pPr algn="l"/>
                      <a:r>
                        <a:rPr lang="en-US" sz="1200" i="1"/>
                        <a:t>"What documents are required for an internship application?"</a:t>
                      </a:r>
                      <a:r>
                        <a:rPr lang="en-US" sz="1200"/>
                        <a:t> </a:t>
                      </a:r>
                      <a:br>
                        <a:rPr lang="en-US" sz="1200"/>
                      </a:br>
                      <a:r>
                        <a:rPr lang="en-US" sz="1200" i="1"/>
                        <a:t>"Is a resume necessary for an internship?"</a:t>
                      </a:r>
                      <a:r>
                        <a:rPr lang="en-US" sz="1200"/>
                        <a:t> </a:t>
                      </a:r>
                      <a:br>
                        <a:rPr lang="en-US" sz="1200"/>
                      </a:br>
                      <a:r>
                        <a:rPr lang="en-US" sz="1200" i="1"/>
                        <a:t>"Do internships require cover letters?"</a:t>
                      </a:r>
                      <a:endParaRPr lang="en-US" sz="1200"/>
                    </a:p>
                  </a:txBody>
                  <a:tcPr marL="60960" marR="60960" marT="30480" marB="30480" anchor="ctr"/>
                </a:tc>
                <a:tc>
                  <a:txBody>
                    <a:bodyPr/>
                    <a:lstStyle/>
                    <a:p>
                      <a:pPr algn="l"/>
                      <a:r>
                        <a:rPr lang="en-IN" sz="1200" b="1"/>
                        <a:t>C2, C3</a:t>
                      </a:r>
                      <a:endParaRPr lang="en-IN" sz="1200"/>
                    </a:p>
                  </a:txBody>
                  <a:tcPr marL="60960" marR="60960" marT="30480" marB="30480" anchor="ctr"/>
                </a:tc>
                <a:extLst>
                  <a:ext uri="{0D108BD9-81ED-4DB2-BD59-A6C34878D82A}">
                    <a16:rowId xmlns:a16="http://schemas.microsoft.com/office/drawing/2014/main" val="4270260085"/>
                  </a:ext>
                </a:extLst>
              </a:tr>
              <a:tr h="562329">
                <a:tc>
                  <a:txBody>
                    <a:bodyPr/>
                    <a:lstStyle/>
                    <a:p>
                      <a:pPr algn="l"/>
                      <a:r>
                        <a:rPr lang="en-IN" sz="1200" b="1"/>
                        <a:t>P4 (0.44, -0.33, 0.69, ...)</a:t>
                      </a:r>
                      <a:endParaRPr lang="en-IN" sz="1200"/>
                    </a:p>
                  </a:txBody>
                  <a:tcPr marL="60960" marR="60960" marT="30480" marB="30480" anchor="ctr"/>
                </a:tc>
                <a:tc>
                  <a:txBody>
                    <a:bodyPr/>
                    <a:lstStyle/>
                    <a:p>
                      <a:pPr algn="l"/>
                      <a:r>
                        <a:rPr lang="en-US" sz="1200" i="1"/>
                        <a:t>"Where should internship applications be submitted?"</a:t>
                      </a:r>
                      <a:r>
                        <a:rPr lang="en-US" sz="1200"/>
                        <a:t> </a:t>
                      </a:r>
                      <a:br>
                        <a:rPr lang="en-US" sz="1200"/>
                      </a:br>
                      <a:r>
                        <a:rPr lang="en-US" sz="1200" i="1"/>
                        <a:t>"What platform is used for internship applications?"</a:t>
                      </a:r>
                      <a:endParaRPr lang="en-US" sz="1200"/>
                    </a:p>
                  </a:txBody>
                  <a:tcPr marL="60960" marR="60960" marT="30480" marB="30480" anchor="ctr"/>
                </a:tc>
                <a:tc>
                  <a:txBody>
                    <a:bodyPr/>
                    <a:lstStyle/>
                    <a:p>
                      <a:pPr algn="l"/>
                      <a:r>
                        <a:rPr lang="en-IN" sz="1200" b="1"/>
                        <a:t>C3</a:t>
                      </a:r>
                      <a:endParaRPr lang="en-IN" sz="1200"/>
                    </a:p>
                  </a:txBody>
                  <a:tcPr marL="60960" marR="60960" marT="30480" marB="30480" anchor="ctr"/>
                </a:tc>
                <a:extLst>
                  <a:ext uri="{0D108BD9-81ED-4DB2-BD59-A6C34878D82A}">
                    <a16:rowId xmlns:a16="http://schemas.microsoft.com/office/drawing/2014/main" val="4154730569"/>
                  </a:ext>
                </a:extLst>
              </a:tr>
              <a:tr h="562329">
                <a:tc>
                  <a:txBody>
                    <a:bodyPr/>
                    <a:lstStyle/>
                    <a:p>
                      <a:pPr algn="l"/>
                      <a:r>
                        <a:rPr lang="en-IN" sz="1200" b="1"/>
                        <a:t>P5 (0.21, -0.50, 0.82, ...)</a:t>
                      </a:r>
                      <a:endParaRPr lang="en-IN" sz="1200"/>
                    </a:p>
                  </a:txBody>
                  <a:tcPr marL="60960" marR="60960" marT="30480" marB="30480" anchor="ctr"/>
                </a:tc>
                <a:tc>
                  <a:txBody>
                    <a:bodyPr/>
                    <a:lstStyle/>
                    <a:p>
                      <a:pPr algn="l"/>
                      <a:r>
                        <a:rPr lang="en-US" sz="1200" i="1"/>
                        <a:t>"How can the Career Center help with internship applications?"</a:t>
                      </a:r>
                      <a:r>
                        <a:rPr lang="en-US" sz="1200"/>
                        <a:t> </a:t>
                      </a:r>
                      <a:br>
                        <a:rPr lang="en-US" sz="1200"/>
                      </a:br>
                      <a:r>
                        <a:rPr lang="en-US" sz="1200" i="1"/>
                        <a:t>"Does the Career Center provide resume support?"</a:t>
                      </a:r>
                      <a:endParaRPr lang="en-US" sz="1200"/>
                    </a:p>
                  </a:txBody>
                  <a:tcPr marL="60960" marR="60960" marT="30480" marB="30480" anchor="ctr"/>
                </a:tc>
                <a:tc>
                  <a:txBody>
                    <a:bodyPr/>
                    <a:lstStyle/>
                    <a:p>
                      <a:pPr algn="l"/>
                      <a:r>
                        <a:rPr lang="en-IN" sz="1200" b="1" dirty="0"/>
                        <a:t>C4</a:t>
                      </a:r>
                      <a:endParaRPr lang="en-IN" sz="1200" dirty="0"/>
                    </a:p>
                  </a:txBody>
                  <a:tcPr marL="60960" marR="60960" marT="30480" marB="30480" anchor="ctr"/>
                </a:tc>
                <a:extLst>
                  <a:ext uri="{0D108BD9-81ED-4DB2-BD59-A6C34878D82A}">
                    <a16:rowId xmlns:a16="http://schemas.microsoft.com/office/drawing/2014/main" val="4011470744"/>
                  </a:ext>
                </a:extLst>
              </a:tr>
            </a:tbl>
          </a:graphicData>
        </a:graphic>
      </p:graphicFrame>
    </p:spTree>
    <p:extLst>
      <p:ext uri="{BB962C8B-B14F-4D97-AF65-F5344CB8AC3E}">
        <p14:creationId xmlns:p14="http://schemas.microsoft.com/office/powerpoint/2010/main" val="1420109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777BA08-4612-CE8D-E1AA-8884C9CB1FC3}"/>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9F6F4C5-8191-5AB4-629E-543B593C4CCB}"/>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C39ABFE9-0F7E-B9CD-5911-59C4CD4121A7}"/>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7CC56145-EFD2-7C70-3514-02F62858D442}"/>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C1DACA73-F06A-DEBF-E5CD-F282F3F1DC17}"/>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33639495-DBA6-A364-389B-ABA76C7FF8B6}"/>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CCAD96E9-81A3-A599-91B2-932CB5F49240}"/>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23A63410-35EF-5778-A8B0-14D88B5E9BFE}"/>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0" name="TextBox 9">
            <a:extLst>
              <a:ext uri="{FF2B5EF4-FFF2-40B4-BE49-F238E27FC236}">
                <a16:creationId xmlns:a16="http://schemas.microsoft.com/office/drawing/2014/main" id="{F603C362-8256-E44C-AD2E-DCA0060F7A6C}"/>
              </a:ext>
            </a:extLst>
          </p:cNvPr>
          <p:cNvSpPr txBox="1"/>
          <p:nvPr/>
        </p:nvSpPr>
        <p:spPr>
          <a:xfrm>
            <a:off x="1284424" y="1254193"/>
            <a:ext cx="9494994" cy="666977"/>
          </a:xfrm>
          <a:prstGeom prst="rect">
            <a:avLst/>
          </a:prstGeom>
          <a:noFill/>
        </p:spPr>
        <p:txBody>
          <a:bodyPr wrap="square" rtlCol="0">
            <a:spAutoFit/>
          </a:bodyPr>
          <a:lstStyle/>
          <a:p>
            <a:pPr marL="228611" indent="-228611">
              <a:buFont typeface="Arial" panose="020B0604020202020204" pitchFamily="34" charset="0"/>
              <a:buChar char="•"/>
            </a:pPr>
            <a:r>
              <a:rPr lang="en-US" sz="1867" dirty="0"/>
              <a:t>Each </a:t>
            </a:r>
            <a:r>
              <a:rPr lang="en-US" sz="1867" b="1" dirty="0"/>
              <a:t>prototype vector</a:t>
            </a:r>
            <a:r>
              <a:rPr lang="en-US" sz="1867" dirty="0"/>
              <a:t> is stored in an </a:t>
            </a:r>
            <a:r>
              <a:rPr lang="en-US" sz="1867" b="1" dirty="0"/>
              <a:t>inverted index</a:t>
            </a:r>
            <a:r>
              <a:rPr lang="en-US" sz="1867" dirty="0"/>
              <a:t>, allowing </a:t>
            </a:r>
            <a:r>
              <a:rPr lang="en-US" sz="1867" b="1" dirty="0"/>
              <a:t>fast lookups</a:t>
            </a:r>
            <a:r>
              <a:rPr lang="en-US" sz="1867" dirty="0"/>
              <a:t> based on a </a:t>
            </a:r>
            <a:r>
              <a:rPr lang="en-US" sz="1867" b="1" dirty="0"/>
              <a:t>query’s nearest prototype</a:t>
            </a:r>
            <a:r>
              <a:rPr lang="en-US" sz="1867" dirty="0"/>
              <a:t>.</a:t>
            </a:r>
            <a:endParaRPr lang="en-IN" sz="1867" dirty="0"/>
          </a:p>
        </p:txBody>
      </p:sp>
      <p:sp>
        <p:nvSpPr>
          <p:cNvPr id="11" name="TextBox 10">
            <a:extLst>
              <a:ext uri="{FF2B5EF4-FFF2-40B4-BE49-F238E27FC236}">
                <a16:creationId xmlns:a16="http://schemas.microsoft.com/office/drawing/2014/main" id="{B6AA1145-8367-63DB-F57B-352500B070DF}"/>
              </a:ext>
            </a:extLst>
          </p:cNvPr>
          <p:cNvSpPr txBox="1"/>
          <p:nvPr/>
        </p:nvSpPr>
        <p:spPr>
          <a:xfrm>
            <a:off x="2671562" y="454685"/>
            <a:ext cx="8299073" cy="933461"/>
          </a:xfrm>
          <a:prstGeom prst="rect">
            <a:avLst/>
          </a:prstGeom>
          <a:noFill/>
        </p:spPr>
        <p:txBody>
          <a:bodyPr wrap="square" rtlCol="0">
            <a:spAutoFit/>
          </a:bodyPr>
          <a:lstStyle/>
          <a:p>
            <a:r>
              <a:rPr lang="en-US" sz="2733" b="1" dirty="0"/>
              <a:t>Step 5: Store Quantized Embeddings in an Inverted Index</a:t>
            </a:r>
            <a:endParaRPr lang="en-IN" sz="2733" b="1" dirty="0"/>
          </a:p>
        </p:txBody>
      </p:sp>
      <p:graphicFrame>
        <p:nvGraphicFramePr>
          <p:cNvPr id="13" name="Table 12">
            <a:extLst>
              <a:ext uri="{FF2B5EF4-FFF2-40B4-BE49-F238E27FC236}">
                <a16:creationId xmlns:a16="http://schemas.microsoft.com/office/drawing/2014/main" id="{B20225B0-947B-928B-8785-680AF842A22B}"/>
              </a:ext>
            </a:extLst>
          </p:cNvPr>
          <p:cNvGraphicFramePr>
            <a:graphicFrameLocks noGrp="1"/>
          </p:cNvGraphicFramePr>
          <p:nvPr/>
        </p:nvGraphicFramePr>
        <p:xfrm>
          <a:off x="1093383" y="2207589"/>
          <a:ext cx="9649072" cy="3582228"/>
        </p:xfrm>
        <a:graphic>
          <a:graphicData uri="http://schemas.openxmlformats.org/drawingml/2006/table">
            <a:tbl>
              <a:tblPr firstRow="1" bandRow="1">
                <a:tableStyleId>{5C22544A-7EE6-4342-B048-85BDC9FD1C3A}</a:tableStyleId>
              </a:tblPr>
              <a:tblGrid>
                <a:gridCol w="2736304">
                  <a:extLst>
                    <a:ext uri="{9D8B030D-6E8A-4147-A177-3AD203B41FA5}">
                      <a16:colId xmlns:a16="http://schemas.microsoft.com/office/drawing/2014/main" val="3564491762"/>
                    </a:ext>
                  </a:extLst>
                </a:gridCol>
                <a:gridCol w="4944549">
                  <a:extLst>
                    <a:ext uri="{9D8B030D-6E8A-4147-A177-3AD203B41FA5}">
                      <a16:colId xmlns:a16="http://schemas.microsoft.com/office/drawing/2014/main" val="1933020475"/>
                    </a:ext>
                  </a:extLst>
                </a:gridCol>
                <a:gridCol w="1968219">
                  <a:extLst>
                    <a:ext uri="{9D8B030D-6E8A-4147-A177-3AD203B41FA5}">
                      <a16:colId xmlns:a16="http://schemas.microsoft.com/office/drawing/2014/main" val="1431837723"/>
                    </a:ext>
                  </a:extLst>
                </a:gridCol>
              </a:tblGrid>
              <a:tr h="529585">
                <a:tc>
                  <a:txBody>
                    <a:bodyPr/>
                    <a:lstStyle/>
                    <a:p>
                      <a:pPr algn="l"/>
                      <a:r>
                        <a:rPr lang="en-IN" sz="1200" b="1" dirty="0"/>
                        <a:t>Prototype Vector (Quantized Embedding)</a:t>
                      </a:r>
                      <a:endParaRPr lang="en-IN" sz="1200" dirty="0"/>
                    </a:p>
                  </a:txBody>
                  <a:tcPr marL="60960" marR="60960" marT="30480" marB="30480" anchor="ctr"/>
                </a:tc>
                <a:tc>
                  <a:txBody>
                    <a:bodyPr/>
                    <a:lstStyle/>
                    <a:p>
                      <a:pPr algn="l"/>
                      <a:r>
                        <a:rPr lang="en-IN" sz="1200" b="1"/>
                        <a:t>Mapped Question Embeddings</a:t>
                      </a:r>
                      <a:endParaRPr lang="en-IN" sz="1200"/>
                    </a:p>
                  </a:txBody>
                  <a:tcPr marL="60960" marR="60960" marT="30480" marB="30480" anchor="ctr"/>
                </a:tc>
                <a:tc>
                  <a:txBody>
                    <a:bodyPr/>
                    <a:lstStyle/>
                    <a:p>
                      <a:pPr algn="l"/>
                      <a:r>
                        <a:rPr lang="en-IN" sz="1200" b="1"/>
                        <a:t>Linked Chunks</a:t>
                      </a:r>
                      <a:endParaRPr lang="en-IN" sz="1200"/>
                    </a:p>
                  </a:txBody>
                  <a:tcPr marL="60960" marR="60960" marT="30480" marB="30480" anchor="ctr"/>
                </a:tc>
                <a:extLst>
                  <a:ext uri="{0D108BD9-81ED-4DB2-BD59-A6C34878D82A}">
                    <a16:rowId xmlns:a16="http://schemas.microsoft.com/office/drawing/2014/main" val="2433481469"/>
                  </a:ext>
                </a:extLst>
              </a:tr>
              <a:tr h="562329">
                <a:tc>
                  <a:txBody>
                    <a:bodyPr/>
                    <a:lstStyle/>
                    <a:p>
                      <a:pPr algn="l"/>
                      <a:r>
                        <a:rPr lang="en-IN" sz="1200" b="1" dirty="0"/>
                        <a:t>P1 (0.12, -0.45, 0.78, ...)</a:t>
                      </a:r>
                      <a:endParaRPr lang="en-IN" sz="1200" dirty="0"/>
                    </a:p>
                  </a:txBody>
                  <a:tcPr marL="60960" marR="60960" marT="30480" marB="30480" anchor="ctr"/>
                </a:tc>
                <a:tc>
                  <a:txBody>
                    <a:bodyPr/>
                    <a:lstStyle/>
                    <a:p>
                      <a:pPr algn="l"/>
                      <a:r>
                        <a:rPr lang="en-US" sz="1200" i="1"/>
                        <a:t>"Where can NDSU students find internship opportunities?"</a:t>
                      </a:r>
                      <a:r>
                        <a:rPr lang="en-US" sz="1200"/>
                        <a:t> </a:t>
                      </a:r>
                      <a:br>
                        <a:rPr lang="en-US" sz="1200"/>
                      </a:br>
                      <a:r>
                        <a:rPr lang="en-US" sz="1200" i="1"/>
                        <a:t>"How do students search for internships?"</a:t>
                      </a:r>
                      <a:endParaRPr lang="en-US" sz="1200"/>
                    </a:p>
                  </a:txBody>
                  <a:tcPr marL="60960" marR="60960" marT="30480" marB="30480" anchor="ctr"/>
                </a:tc>
                <a:tc>
                  <a:txBody>
                    <a:bodyPr/>
                    <a:lstStyle/>
                    <a:p>
                      <a:pPr algn="l"/>
                      <a:r>
                        <a:rPr lang="en-IN" sz="1200" b="1"/>
                        <a:t>C1</a:t>
                      </a:r>
                      <a:endParaRPr lang="en-IN" sz="1200"/>
                    </a:p>
                  </a:txBody>
                  <a:tcPr marL="60960" marR="60960" marT="30480" marB="30480" anchor="ctr"/>
                </a:tc>
                <a:extLst>
                  <a:ext uri="{0D108BD9-81ED-4DB2-BD59-A6C34878D82A}">
                    <a16:rowId xmlns:a16="http://schemas.microsoft.com/office/drawing/2014/main" val="2875662056"/>
                  </a:ext>
                </a:extLst>
              </a:tr>
              <a:tr h="562329">
                <a:tc>
                  <a:txBody>
                    <a:bodyPr/>
                    <a:lstStyle/>
                    <a:p>
                      <a:pPr algn="l"/>
                      <a:r>
                        <a:rPr lang="en-IN" sz="1200" b="1"/>
                        <a:t>P2 (0.34, -0.67, 0.45, ...)</a:t>
                      </a:r>
                      <a:endParaRPr lang="en-IN" sz="1200"/>
                    </a:p>
                  </a:txBody>
                  <a:tcPr marL="60960" marR="60960" marT="30480" marB="30480" anchor="ctr"/>
                </a:tc>
                <a:tc>
                  <a:txBody>
                    <a:bodyPr/>
                    <a:lstStyle/>
                    <a:p>
                      <a:pPr algn="l"/>
                      <a:r>
                        <a:rPr lang="en-US" sz="1200" i="1"/>
                        <a:t>"What are the steps to apply for an internship at NDSU?"</a:t>
                      </a:r>
                      <a:r>
                        <a:rPr lang="en-US" sz="1200"/>
                        <a:t> </a:t>
                      </a:r>
                      <a:br>
                        <a:rPr lang="en-US" sz="1200"/>
                      </a:br>
                      <a:r>
                        <a:rPr lang="en-US" sz="1200" i="1"/>
                        <a:t>"How do I submit an internship application?"</a:t>
                      </a:r>
                      <a:endParaRPr lang="en-US" sz="1200"/>
                    </a:p>
                  </a:txBody>
                  <a:tcPr marL="60960" marR="60960" marT="30480" marB="30480" anchor="ctr"/>
                </a:tc>
                <a:tc>
                  <a:txBody>
                    <a:bodyPr/>
                    <a:lstStyle/>
                    <a:p>
                      <a:pPr algn="l"/>
                      <a:r>
                        <a:rPr lang="en-IN" sz="1200" b="1"/>
                        <a:t>C1, C3</a:t>
                      </a:r>
                      <a:endParaRPr lang="en-IN" sz="1200"/>
                    </a:p>
                  </a:txBody>
                  <a:tcPr marL="60960" marR="60960" marT="30480" marB="30480" anchor="ctr"/>
                </a:tc>
                <a:extLst>
                  <a:ext uri="{0D108BD9-81ED-4DB2-BD59-A6C34878D82A}">
                    <a16:rowId xmlns:a16="http://schemas.microsoft.com/office/drawing/2014/main" val="4178107731"/>
                  </a:ext>
                </a:extLst>
              </a:tr>
              <a:tr h="803327">
                <a:tc>
                  <a:txBody>
                    <a:bodyPr/>
                    <a:lstStyle/>
                    <a:p>
                      <a:pPr algn="l"/>
                      <a:r>
                        <a:rPr lang="en-IN" sz="1200" b="1"/>
                        <a:t>P3 (0.55, -0.23, 0.68, ...)</a:t>
                      </a:r>
                      <a:endParaRPr lang="en-IN" sz="1200"/>
                    </a:p>
                  </a:txBody>
                  <a:tcPr marL="60960" marR="60960" marT="30480" marB="30480" anchor="ctr"/>
                </a:tc>
                <a:tc>
                  <a:txBody>
                    <a:bodyPr/>
                    <a:lstStyle/>
                    <a:p>
                      <a:pPr algn="l"/>
                      <a:r>
                        <a:rPr lang="en-US" sz="1200" i="1" dirty="0"/>
                        <a:t>"What documents are required for an internship application?"</a:t>
                      </a:r>
                      <a:r>
                        <a:rPr lang="en-US" sz="1200" dirty="0"/>
                        <a:t> </a:t>
                      </a:r>
                      <a:br>
                        <a:rPr lang="en-US" sz="1200" dirty="0"/>
                      </a:br>
                      <a:r>
                        <a:rPr lang="en-US" sz="1200" i="1" dirty="0"/>
                        <a:t>"Is a resume necessary for an internship?"</a:t>
                      </a:r>
                      <a:r>
                        <a:rPr lang="en-US" sz="1200" dirty="0"/>
                        <a:t> </a:t>
                      </a:r>
                      <a:br>
                        <a:rPr lang="en-US" sz="1200" dirty="0"/>
                      </a:br>
                      <a:r>
                        <a:rPr lang="en-US" sz="1200" i="1" dirty="0"/>
                        <a:t>"Do internships require cover letters?"</a:t>
                      </a:r>
                      <a:endParaRPr lang="en-US" sz="1200" dirty="0"/>
                    </a:p>
                  </a:txBody>
                  <a:tcPr marL="60960" marR="60960" marT="30480" marB="30480" anchor="ctr"/>
                </a:tc>
                <a:tc>
                  <a:txBody>
                    <a:bodyPr/>
                    <a:lstStyle/>
                    <a:p>
                      <a:pPr algn="l"/>
                      <a:r>
                        <a:rPr lang="en-IN" sz="1200" b="1"/>
                        <a:t>C2, C3</a:t>
                      </a:r>
                      <a:endParaRPr lang="en-IN" sz="1200"/>
                    </a:p>
                  </a:txBody>
                  <a:tcPr marL="60960" marR="60960" marT="30480" marB="30480" anchor="ctr"/>
                </a:tc>
                <a:extLst>
                  <a:ext uri="{0D108BD9-81ED-4DB2-BD59-A6C34878D82A}">
                    <a16:rowId xmlns:a16="http://schemas.microsoft.com/office/drawing/2014/main" val="4270260085"/>
                  </a:ext>
                </a:extLst>
              </a:tr>
              <a:tr h="562329">
                <a:tc>
                  <a:txBody>
                    <a:bodyPr/>
                    <a:lstStyle/>
                    <a:p>
                      <a:pPr algn="l"/>
                      <a:r>
                        <a:rPr lang="en-IN" sz="1200" b="1"/>
                        <a:t>P4 (0.44, -0.33, 0.69, ...)</a:t>
                      </a:r>
                      <a:endParaRPr lang="en-IN" sz="1200"/>
                    </a:p>
                  </a:txBody>
                  <a:tcPr marL="60960" marR="60960" marT="30480" marB="30480" anchor="ctr"/>
                </a:tc>
                <a:tc>
                  <a:txBody>
                    <a:bodyPr/>
                    <a:lstStyle/>
                    <a:p>
                      <a:pPr algn="l"/>
                      <a:r>
                        <a:rPr lang="en-US" sz="1200" i="1"/>
                        <a:t>"Where should internship applications be submitted?"</a:t>
                      </a:r>
                      <a:r>
                        <a:rPr lang="en-US" sz="1200"/>
                        <a:t> </a:t>
                      </a:r>
                      <a:br>
                        <a:rPr lang="en-US" sz="1200"/>
                      </a:br>
                      <a:r>
                        <a:rPr lang="en-US" sz="1200" i="1"/>
                        <a:t>"What platform is used for internship applications?"</a:t>
                      </a:r>
                      <a:endParaRPr lang="en-US" sz="1200"/>
                    </a:p>
                  </a:txBody>
                  <a:tcPr marL="60960" marR="60960" marT="30480" marB="30480" anchor="ctr"/>
                </a:tc>
                <a:tc>
                  <a:txBody>
                    <a:bodyPr/>
                    <a:lstStyle/>
                    <a:p>
                      <a:pPr algn="l"/>
                      <a:r>
                        <a:rPr lang="en-IN" sz="1200" b="1"/>
                        <a:t>C3</a:t>
                      </a:r>
                      <a:endParaRPr lang="en-IN" sz="1200"/>
                    </a:p>
                  </a:txBody>
                  <a:tcPr marL="60960" marR="60960" marT="30480" marB="30480" anchor="ctr"/>
                </a:tc>
                <a:extLst>
                  <a:ext uri="{0D108BD9-81ED-4DB2-BD59-A6C34878D82A}">
                    <a16:rowId xmlns:a16="http://schemas.microsoft.com/office/drawing/2014/main" val="4154730569"/>
                  </a:ext>
                </a:extLst>
              </a:tr>
              <a:tr h="562329">
                <a:tc>
                  <a:txBody>
                    <a:bodyPr/>
                    <a:lstStyle/>
                    <a:p>
                      <a:pPr algn="l"/>
                      <a:r>
                        <a:rPr lang="en-IN" sz="1200" b="1"/>
                        <a:t>P5 (0.21, -0.50, 0.82, ...)</a:t>
                      </a:r>
                      <a:endParaRPr lang="en-IN" sz="1200"/>
                    </a:p>
                  </a:txBody>
                  <a:tcPr marL="60960" marR="60960" marT="30480" marB="30480" anchor="ctr"/>
                </a:tc>
                <a:tc>
                  <a:txBody>
                    <a:bodyPr/>
                    <a:lstStyle/>
                    <a:p>
                      <a:pPr algn="l"/>
                      <a:r>
                        <a:rPr lang="en-US" sz="1200" i="1"/>
                        <a:t>"How can the Career Center help with internship applications?"</a:t>
                      </a:r>
                      <a:r>
                        <a:rPr lang="en-US" sz="1200"/>
                        <a:t> </a:t>
                      </a:r>
                      <a:br>
                        <a:rPr lang="en-US" sz="1200"/>
                      </a:br>
                      <a:r>
                        <a:rPr lang="en-US" sz="1200" i="1"/>
                        <a:t>"Does the Career Center provide resume support?"</a:t>
                      </a:r>
                      <a:endParaRPr lang="en-US" sz="1200"/>
                    </a:p>
                  </a:txBody>
                  <a:tcPr marL="60960" marR="60960" marT="30480" marB="30480" anchor="ctr"/>
                </a:tc>
                <a:tc>
                  <a:txBody>
                    <a:bodyPr/>
                    <a:lstStyle/>
                    <a:p>
                      <a:pPr algn="l"/>
                      <a:r>
                        <a:rPr lang="en-IN" sz="1200" b="1" dirty="0"/>
                        <a:t>C4</a:t>
                      </a:r>
                      <a:endParaRPr lang="en-IN" sz="1200" dirty="0"/>
                    </a:p>
                  </a:txBody>
                  <a:tcPr marL="60960" marR="60960" marT="30480" marB="30480" anchor="ctr"/>
                </a:tc>
                <a:extLst>
                  <a:ext uri="{0D108BD9-81ED-4DB2-BD59-A6C34878D82A}">
                    <a16:rowId xmlns:a16="http://schemas.microsoft.com/office/drawing/2014/main" val="4011470744"/>
                  </a:ext>
                </a:extLst>
              </a:tr>
            </a:tbl>
          </a:graphicData>
        </a:graphic>
      </p:graphicFrame>
    </p:spTree>
    <p:extLst>
      <p:ext uri="{BB962C8B-B14F-4D97-AF65-F5344CB8AC3E}">
        <p14:creationId xmlns:p14="http://schemas.microsoft.com/office/powerpoint/2010/main" val="2066909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5B55F46-4FB3-458F-9EAA-CE9E9F6228BE}"/>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DE55F80A-9714-6F08-D645-48CCF57A4E31}"/>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F5A895C5-32A5-2F94-6E14-EFBEB4291F28}"/>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3FDFD1EA-F2A5-D2B7-2B39-991D14B0EE07}"/>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1375A7BD-7504-C687-6DC9-5E8818FA5227}"/>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E72BB141-D793-8FD3-4354-940C91A99C8F}"/>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48D77E2A-A972-697D-743B-9D8799E210E8}"/>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75C49F4B-2AD7-9546-2BF5-63A760E243F6}"/>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0" name="TextBox 9">
            <a:extLst>
              <a:ext uri="{FF2B5EF4-FFF2-40B4-BE49-F238E27FC236}">
                <a16:creationId xmlns:a16="http://schemas.microsoft.com/office/drawing/2014/main" id="{D174ECC5-B06B-060E-9D2B-FEB3AE9C6513}"/>
              </a:ext>
            </a:extLst>
          </p:cNvPr>
          <p:cNvSpPr txBox="1"/>
          <p:nvPr/>
        </p:nvSpPr>
        <p:spPr>
          <a:xfrm>
            <a:off x="1284424" y="1254193"/>
            <a:ext cx="9494994" cy="2103589"/>
          </a:xfrm>
          <a:prstGeom prst="rect">
            <a:avLst/>
          </a:prstGeom>
          <a:noFill/>
        </p:spPr>
        <p:txBody>
          <a:bodyPr wrap="square" rtlCol="0">
            <a:spAutoFit/>
          </a:bodyPr>
          <a:lstStyle/>
          <a:p>
            <a:pPr marL="228611" indent="-228611">
              <a:buFont typeface="Arial" panose="020B0604020202020204" pitchFamily="34" charset="0"/>
              <a:buChar char="•"/>
            </a:pPr>
            <a:r>
              <a:rPr lang="en-US" sz="1867" b="1" dirty="0"/>
              <a:t>User Query:</a:t>
            </a:r>
          </a:p>
          <a:p>
            <a:pPr marL="609630" lvl="1" indent="-304815">
              <a:buFont typeface="Courier New" panose="02070309020205020404" pitchFamily="49" charset="0"/>
              <a:buChar char="o"/>
            </a:pPr>
            <a:r>
              <a:rPr lang="en-US" sz="1867" dirty="0"/>
              <a:t>"How do I apply for an internship and what documents are needed?"</a:t>
            </a:r>
          </a:p>
          <a:p>
            <a:pPr marL="228611" indent="-228611">
              <a:buFont typeface="Arial" panose="020B0604020202020204" pitchFamily="34" charset="0"/>
              <a:buChar char="•"/>
            </a:pPr>
            <a:endParaRPr lang="en-US" sz="1867" dirty="0"/>
          </a:p>
          <a:p>
            <a:pPr marL="228611" indent="-228611">
              <a:buFont typeface="Arial" panose="020B0604020202020204" pitchFamily="34" charset="0"/>
              <a:buChar char="•"/>
            </a:pPr>
            <a:r>
              <a:rPr lang="en-US" sz="1867" b="1" dirty="0"/>
              <a:t>Query Matching Process</a:t>
            </a:r>
          </a:p>
          <a:p>
            <a:pPr marL="609630" lvl="1" indent="-304815">
              <a:buFont typeface="Courier New" panose="02070309020205020404" pitchFamily="49" charset="0"/>
              <a:buChar char="o"/>
            </a:pPr>
            <a:r>
              <a:rPr lang="en-US" sz="1867" dirty="0"/>
              <a:t>Convert user query into an embedding vector using </a:t>
            </a:r>
            <a:r>
              <a:rPr lang="en-US" sz="1867" b="1" dirty="0"/>
              <a:t>BAAI/bge-large-en-v1.5</a:t>
            </a:r>
            <a:r>
              <a:rPr lang="en-US" sz="1867" dirty="0"/>
              <a:t>.</a:t>
            </a:r>
          </a:p>
          <a:p>
            <a:pPr marL="609630" lvl="1" indent="-304815">
              <a:buFont typeface="Courier New" panose="02070309020205020404" pitchFamily="49" charset="0"/>
              <a:buChar char="o"/>
            </a:pPr>
            <a:r>
              <a:rPr lang="en-US" sz="1867" dirty="0"/>
              <a:t>Query Embedding Vector: (0.30, -0.50, 0.75, ..., 0.93)</a:t>
            </a:r>
          </a:p>
          <a:p>
            <a:pPr marL="609630" lvl="1" indent="-304815">
              <a:buFont typeface="Courier New" panose="02070309020205020404" pitchFamily="49" charset="0"/>
              <a:buChar char="o"/>
            </a:pPr>
            <a:r>
              <a:rPr lang="en-US" sz="1867" dirty="0"/>
              <a:t>Find the nearest prototype vector in the inverted index using cosine similarity.</a:t>
            </a:r>
            <a:endParaRPr lang="en-IN" sz="1867" dirty="0"/>
          </a:p>
        </p:txBody>
      </p:sp>
      <p:sp>
        <p:nvSpPr>
          <p:cNvPr id="11" name="TextBox 10">
            <a:extLst>
              <a:ext uri="{FF2B5EF4-FFF2-40B4-BE49-F238E27FC236}">
                <a16:creationId xmlns:a16="http://schemas.microsoft.com/office/drawing/2014/main" id="{B028F393-EF31-A459-B86C-9264A8ED5C0E}"/>
              </a:ext>
            </a:extLst>
          </p:cNvPr>
          <p:cNvSpPr txBox="1"/>
          <p:nvPr/>
        </p:nvSpPr>
        <p:spPr>
          <a:xfrm>
            <a:off x="3919990" y="340026"/>
            <a:ext cx="7593990" cy="646331"/>
          </a:xfrm>
          <a:prstGeom prst="rect">
            <a:avLst/>
          </a:prstGeom>
          <a:noFill/>
        </p:spPr>
        <p:txBody>
          <a:bodyPr wrap="square" rtlCol="0">
            <a:spAutoFit/>
          </a:bodyPr>
          <a:lstStyle/>
          <a:p>
            <a:r>
              <a:rPr lang="en-US" sz="3600" b="1" dirty="0"/>
              <a:t>Step 6: Query Processing &amp; Retrieval</a:t>
            </a:r>
            <a:endParaRPr lang="en-IN" sz="3600" b="1" dirty="0"/>
          </a:p>
        </p:txBody>
      </p:sp>
      <p:sp>
        <p:nvSpPr>
          <p:cNvPr id="14" name="TextBox 13">
            <a:extLst>
              <a:ext uri="{FF2B5EF4-FFF2-40B4-BE49-F238E27FC236}">
                <a16:creationId xmlns:a16="http://schemas.microsoft.com/office/drawing/2014/main" id="{AB80DAF4-598A-BF56-29CF-66484FA1172D}"/>
              </a:ext>
            </a:extLst>
          </p:cNvPr>
          <p:cNvSpPr txBox="1"/>
          <p:nvPr/>
        </p:nvSpPr>
        <p:spPr>
          <a:xfrm>
            <a:off x="1284423" y="3439700"/>
            <a:ext cx="3563438" cy="338554"/>
          </a:xfrm>
          <a:prstGeom prst="rect">
            <a:avLst/>
          </a:prstGeom>
          <a:noFill/>
        </p:spPr>
        <p:txBody>
          <a:bodyPr wrap="square" rtlCol="0">
            <a:spAutoFit/>
          </a:bodyPr>
          <a:lstStyle/>
          <a:p>
            <a:r>
              <a:rPr lang="en-US" sz="1600" b="1" dirty="0"/>
              <a:t>Top Matches (Cosine Similarity Scores):</a:t>
            </a:r>
            <a:endParaRPr lang="en-IN" sz="1600" b="1" dirty="0"/>
          </a:p>
        </p:txBody>
      </p:sp>
      <p:graphicFrame>
        <p:nvGraphicFramePr>
          <p:cNvPr id="15" name="Table 14">
            <a:extLst>
              <a:ext uri="{FF2B5EF4-FFF2-40B4-BE49-F238E27FC236}">
                <a16:creationId xmlns:a16="http://schemas.microsoft.com/office/drawing/2014/main" id="{22C85F65-9A35-D66E-2955-479761E2C058}"/>
              </a:ext>
            </a:extLst>
          </p:cNvPr>
          <p:cNvGraphicFramePr>
            <a:graphicFrameLocks noGrp="1"/>
          </p:cNvGraphicFramePr>
          <p:nvPr/>
        </p:nvGraphicFramePr>
        <p:xfrm>
          <a:off x="1967542" y="3813299"/>
          <a:ext cx="5088566" cy="978955"/>
        </p:xfrm>
        <a:graphic>
          <a:graphicData uri="http://schemas.openxmlformats.org/drawingml/2006/table">
            <a:tbl>
              <a:tblPr firstRow="1" bandRow="1">
                <a:tableStyleId>{5C22544A-7EE6-4342-B048-85BDC9FD1C3A}</a:tableStyleId>
              </a:tblPr>
              <a:tblGrid>
                <a:gridCol w="1517642">
                  <a:extLst>
                    <a:ext uri="{9D8B030D-6E8A-4147-A177-3AD203B41FA5}">
                      <a16:colId xmlns:a16="http://schemas.microsoft.com/office/drawing/2014/main" val="1583222885"/>
                    </a:ext>
                  </a:extLst>
                </a:gridCol>
                <a:gridCol w="1205187">
                  <a:extLst>
                    <a:ext uri="{9D8B030D-6E8A-4147-A177-3AD203B41FA5}">
                      <a16:colId xmlns:a16="http://schemas.microsoft.com/office/drawing/2014/main" val="3976667394"/>
                    </a:ext>
                  </a:extLst>
                </a:gridCol>
                <a:gridCol w="1026641">
                  <a:extLst>
                    <a:ext uri="{9D8B030D-6E8A-4147-A177-3AD203B41FA5}">
                      <a16:colId xmlns:a16="http://schemas.microsoft.com/office/drawing/2014/main" val="3176411475"/>
                    </a:ext>
                  </a:extLst>
                </a:gridCol>
                <a:gridCol w="1339096">
                  <a:extLst>
                    <a:ext uri="{9D8B030D-6E8A-4147-A177-3AD203B41FA5}">
                      <a16:colId xmlns:a16="http://schemas.microsoft.com/office/drawing/2014/main" val="3711657830"/>
                    </a:ext>
                  </a:extLst>
                </a:gridCol>
              </a:tblGrid>
              <a:tr h="426720">
                <a:tc>
                  <a:txBody>
                    <a:bodyPr/>
                    <a:lstStyle/>
                    <a:p>
                      <a:pPr algn="ctr"/>
                      <a:r>
                        <a:rPr lang="en-IN" sz="1200" b="1" dirty="0"/>
                        <a:t>User Query Embedding</a:t>
                      </a:r>
                      <a:endParaRPr lang="en-IN" sz="1200" dirty="0"/>
                    </a:p>
                  </a:txBody>
                  <a:tcPr marL="60960" marR="60960" marT="30480" marB="30480" anchor="ctr"/>
                </a:tc>
                <a:tc>
                  <a:txBody>
                    <a:bodyPr/>
                    <a:lstStyle/>
                    <a:p>
                      <a:pPr algn="ctr"/>
                      <a:r>
                        <a:rPr lang="en-IN" sz="1200" b="1"/>
                        <a:t>Matched Prototype Vector</a:t>
                      </a:r>
                      <a:endParaRPr lang="en-IN" sz="1200"/>
                    </a:p>
                  </a:txBody>
                  <a:tcPr marL="60960" marR="60960" marT="30480" marB="30480" anchor="ctr"/>
                </a:tc>
                <a:tc>
                  <a:txBody>
                    <a:bodyPr/>
                    <a:lstStyle/>
                    <a:p>
                      <a:pPr algn="ctr"/>
                      <a:r>
                        <a:rPr lang="en-IN" sz="1200" b="1"/>
                        <a:t>Similarity Score</a:t>
                      </a:r>
                      <a:endParaRPr lang="en-IN" sz="1200"/>
                    </a:p>
                  </a:txBody>
                  <a:tcPr marL="60960" marR="60960" marT="30480" marB="30480" anchor="ctr"/>
                </a:tc>
                <a:tc>
                  <a:txBody>
                    <a:bodyPr/>
                    <a:lstStyle/>
                    <a:p>
                      <a:pPr algn="ctr"/>
                      <a:r>
                        <a:rPr lang="en-IN" sz="1200" b="1" dirty="0"/>
                        <a:t>Retrieved Chunks</a:t>
                      </a:r>
                      <a:endParaRPr lang="en-IN" sz="1200" dirty="0"/>
                    </a:p>
                  </a:txBody>
                  <a:tcPr marL="60960" marR="60960" marT="30480" marB="30480" anchor="ctr"/>
                </a:tc>
                <a:extLst>
                  <a:ext uri="{0D108BD9-81ED-4DB2-BD59-A6C34878D82A}">
                    <a16:rowId xmlns:a16="http://schemas.microsoft.com/office/drawing/2014/main" val="1323953873"/>
                  </a:ext>
                </a:extLst>
              </a:tr>
              <a:tr h="244748">
                <a:tc>
                  <a:txBody>
                    <a:bodyPr/>
                    <a:lstStyle/>
                    <a:p>
                      <a:pPr algn="ctr"/>
                      <a:r>
                        <a:rPr lang="en-IN" sz="1200" i="1"/>
                        <a:t>(0.30, -0.50, 0.75, ...)</a:t>
                      </a:r>
                      <a:endParaRPr lang="en-IN" sz="1200"/>
                    </a:p>
                  </a:txBody>
                  <a:tcPr marL="60960" marR="60960" marT="30480" marB="30480" anchor="ctr"/>
                </a:tc>
                <a:tc>
                  <a:txBody>
                    <a:bodyPr/>
                    <a:lstStyle/>
                    <a:p>
                      <a:pPr algn="ctr"/>
                      <a:r>
                        <a:rPr lang="en-US" sz="1200" b="1" dirty="0"/>
                        <a:t>P2</a:t>
                      </a:r>
                      <a:endParaRPr lang="en-US" sz="1200" dirty="0"/>
                    </a:p>
                  </a:txBody>
                  <a:tcPr marL="60960" marR="60960" marT="30480" marB="30480" anchor="ctr"/>
                </a:tc>
                <a:tc>
                  <a:txBody>
                    <a:bodyPr/>
                    <a:lstStyle/>
                    <a:p>
                      <a:pPr algn="ctr"/>
                      <a:r>
                        <a:rPr lang="en-IN" sz="1200" b="1" dirty="0"/>
                        <a:t>0.97</a:t>
                      </a:r>
                      <a:endParaRPr lang="en-IN" sz="1200" dirty="0"/>
                    </a:p>
                  </a:txBody>
                  <a:tcPr marL="60960" marR="60960" marT="30480" marB="30480" anchor="ctr"/>
                </a:tc>
                <a:tc>
                  <a:txBody>
                    <a:bodyPr/>
                    <a:lstStyle/>
                    <a:p>
                      <a:pPr algn="ctr"/>
                      <a:r>
                        <a:rPr lang="en-IN" sz="1200" b="1" dirty="0"/>
                        <a:t>C1, C3</a:t>
                      </a:r>
                      <a:endParaRPr lang="en-IN" sz="1200" dirty="0"/>
                    </a:p>
                  </a:txBody>
                  <a:tcPr marL="60960" marR="60960" marT="30480" marB="30480" anchor="ctr"/>
                </a:tc>
                <a:extLst>
                  <a:ext uri="{0D108BD9-81ED-4DB2-BD59-A6C34878D82A}">
                    <a16:rowId xmlns:a16="http://schemas.microsoft.com/office/drawing/2014/main" val="1553355876"/>
                  </a:ext>
                </a:extLst>
              </a:tr>
              <a:tr h="307487">
                <a:tc>
                  <a:txBody>
                    <a:bodyPr/>
                    <a:lstStyle/>
                    <a:p>
                      <a:pPr algn="ctr"/>
                      <a:r>
                        <a:rPr lang="en-IN" sz="1200" i="1"/>
                        <a:t>(0.30, -0.50, 0.75, ...)</a:t>
                      </a:r>
                      <a:endParaRPr lang="en-IN" sz="1200"/>
                    </a:p>
                  </a:txBody>
                  <a:tcPr marL="60960" marR="60960" marT="30480" marB="30480" anchor="ctr"/>
                </a:tc>
                <a:tc>
                  <a:txBody>
                    <a:bodyPr/>
                    <a:lstStyle/>
                    <a:p>
                      <a:pPr algn="ctr"/>
                      <a:r>
                        <a:rPr lang="en-US" sz="1200" b="1" dirty="0"/>
                        <a:t>P3</a:t>
                      </a:r>
                      <a:endParaRPr lang="en-US" sz="1200" dirty="0"/>
                    </a:p>
                  </a:txBody>
                  <a:tcPr marL="60960" marR="60960" marT="30480" marB="30480" anchor="ctr"/>
                </a:tc>
                <a:tc>
                  <a:txBody>
                    <a:bodyPr/>
                    <a:lstStyle/>
                    <a:p>
                      <a:pPr algn="ctr"/>
                      <a:r>
                        <a:rPr lang="en-IN" sz="1200" b="1"/>
                        <a:t>0.92</a:t>
                      </a:r>
                      <a:endParaRPr lang="en-IN" sz="1200"/>
                    </a:p>
                  </a:txBody>
                  <a:tcPr marL="60960" marR="60960" marT="30480" marB="30480" anchor="ctr"/>
                </a:tc>
                <a:tc>
                  <a:txBody>
                    <a:bodyPr/>
                    <a:lstStyle/>
                    <a:p>
                      <a:pPr algn="ctr"/>
                      <a:r>
                        <a:rPr lang="en-IN" sz="1200" b="1" dirty="0"/>
                        <a:t>C2, C3</a:t>
                      </a:r>
                      <a:endParaRPr lang="en-IN" sz="1200" dirty="0"/>
                    </a:p>
                  </a:txBody>
                  <a:tcPr marL="60960" marR="60960" marT="30480" marB="30480" anchor="ctr"/>
                </a:tc>
                <a:extLst>
                  <a:ext uri="{0D108BD9-81ED-4DB2-BD59-A6C34878D82A}">
                    <a16:rowId xmlns:a16="http://schemas.microsoft.com/office/drawing/2014/main" val="1974807612"/>
                  </a:ext>
                </a:extLst>
              </a:tr>
            </a:tbl>
          </a:graphicData>
        </a:graphic>
      </p:graphicFrame>
      <p:sp>
        <p:nvSpPr>
          <p:cNvPr id="16" name="TextBox 15">
            <a:extLst>
              <a:ext uri="{FF2B5EF4-FFF2-40B4-BE49-F238E27FC236}">
                <a16:creationId xmlns:a16="http://schemas.microsoft.com/office/drawing/2014/main" id="{956D78D1-D6DE-F9E1-B956-2D2F6AFFA420}"/>
              </a:ext>
            </a:extLst>
          </p:cNvPr>
          <p:cNvSpPr txBox="1"/>
          <p:nvPr/>
        </p:nvSpPr>
        <p:spPr>
          <a:xfrm>
            <a:off x="1284423" y="5061182"/>
            <a:ext cx="7835913" cy="1077218"/>
          </a:xfrm>
          <a:prstGeom prst="rect">
            <a:avLst/>
          </a:prstGeom>
          <a:noFill/>
        </p:spPr>
        <p:txBody>
          <a:bodyPr wrap="square" rtlCol="0">
            <a:spAutoFit/>
          </a:bodyPr>
          <a:lstStyle/>
          <a:p>
            <a:r>
              <a:rPr lang="en-IN" sz="1600" dirty="0"/>
              <a:t>Since these prototype vectors map to multiple questions and chunks, the system retrieves:</a:t>
            </a:r>
          </a:p>
          <a:p>
            <a:pPr marL="304815" indent="-304815">
              <a:buFont typeface="Wingdings" panose="05000000000000000000" pitchFamily="2" charset="2"/>
              <a:buChar char="Ø"/>
            </a:pPr>
            <a:r>
              <a:rPr lang="en-IN" sz="1600" dirty="0"/>
              <a:t>C1 (General steps for applying)</a:t>
            </a:r>
          </a:p>
          <a:p>
            <a:pPr marL="304815" indent="-304815">
              <a:buFont typeface="Wingdings" panose="05000000000000000000" pitchFamily="2" charset="2"/>
              <a:buChar char="Ø"/>
            </a:pPr>
            <a:r>
              <a:rPr lang="en-IN" sz="1600" dirty="0"/>
              <a:t>C2 (Required documents: resume, cover letter, transcripts, recommendations, etc.)</a:t>
            </a:r>
          </a:p>
          <a:p>
            <a:pPr marL="304815" indent="-304815">
              <a:buFont typeface="Wingdings" panose="05000000000000000000" pitchFamily="2" charset="2"/>
              <a:buChar char="Ø"/>
            </a:pPr>
            <a:r>
              <a:rPr lang="en-IN" sz="1600" dirty="0"/>
              <a:t>C3 (Submission process via CareerLink &amp; approval requirements)</a:t>
            </a:r>
          </a:p>
        </p:txBody>
      </p:sp>
    </p:spTree>
    <p:extLst>
      <p:ext uri="{BB962C8B-B14F-4D97-AF65-F5344CB8AC3E}">
        <p14:creationId xmlns:p14="http://schemas.microsoft.com/office/powerpoint/2010/main" val="2576545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E69518E-0F8C-523F-47A2-052FFEA4367B}"/>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6D032C52-2D26-9932-09CD-774A035AAC42}"/>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2F798DFD-6694-3622-584D-F49BB620C409}"/>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6657D254-1CC2-D4AE-C203-88FCDA50EC23}"/>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5B795DE8-A243-BC57-E592-71386A9BA83F}"/>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6EC5BA79-214C-BE15-E16F-8749AA3EDBCF}"/>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D4275945-88C4-F798-AA80-3252152DE4C2}"/>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5AAEA36C-36C7-CA53-97BE-056D36DC090D}"/>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0" name="TextBox 9">
            <a:extLst>
              <a:ext uri="{FF2B5EF4-FFF2-40B4-BE49-F238E27FC236}">
                <a16:creationId xmlns:a16="http://schemas.microsoft.com/office/drawing/2014/main" id="{2A0C8EE2-D1A5-8BDB-D13A-7828038A789B}"/>
              </a:ext>
            </a:extLst>
          </p:cNvPr>
          <p:cNvSpPr txBox="1"/>
          <p:nvPr/>
        </p:nvSpPr>
        <p:spPr>
          <a:xfrm>
            <a:off x="1247462" y="1320365"/>
            <a:ext cx="9494994" cy="954300"/>
          </a:xfrm>
          <a:prstGeom prst="rect">
            <a:avLst/>
          </a:prstGeom>
          <a:noFill/>
        </p:spPr>
        <p:txBody>
          <a:bodyPr wrap="square" rtlCol="0">
            <a:spAutoFit/>
          </a:bodyPr>
          <a:lstStyle/>
          <a:p>
            <a:pPr marL="228611" indent="-228611">
              <a:buFont typeface="Arial" panose="020B0604020202020204" pitchFamily="34" charset="0"/>
              <a:buChar char="•"/>
            </a:pPr>
            <a:r>
              <a:rPr lang="en-US" sz="1867" dirty="0"/>
              <a:t>Once the </a:t>
            </a:r>
            <a:r>
              <a:rPr lang="en-US" sz="1867" b="1" dirty="0"/>
              <a:t>most relevant document chunks are retrieved</a:t>
            </a:r>
            <a:r>
              <a:rPr lang="en-US" sz="1867" dirty="0"/>
              <a:t>, the system </a:t>
            </a:r>
            <a:r>
              <a:rPr lang="en-US" sz="1867" b="1" dirty="0"/>
              <a:t>passes them as context</a:t>
            </a:r>
            <a:r>
              <a:rPr lang="en-US" sz="1867" dirty="0"/>
              <a:t> to the </a:t>
            </a:r>
            <a:r>
              <a:rPr lang="en-US" sz="1867" b="1" dirty="0"/>
              <a:t>LLM (Meta-LLaMA3-8B-instruct)</a:t>
            </a:r>
            <a:r>
              <a:rPr lang="en-US" sz="1867" dirty="0"/>
              <a:t> to generate a </a:t>
            </a:r>
            <a:r>
              <a:rPr lang="en-US" sz="1867" b="1" dirty="0"/>
              <a:t>coherent and contextually accurate answer</a:t>
            </a:r>
            <a:r>
              <a:rPr lang="en-US" sz="1867" dirty="0"/>
              <a:t>.</a:t>
            </a:r>
            <a:endParaRPr lang="en-IN" sz="1867" dirty="0"/>
          </a:p>
        </p:txBody>
      </p:sp>
      <p:sp>
        <p:nvSpPr>
          <p:cNvPr id="11" name="TextBox 10">
            <a:extLst>
              <a:ext uri="{FF2B5EF4-FFF2-40B4-BE49-F238E27FC236}">
                <a16:creationId xmlns:a16="http://schemas.microsoft.com/office/drawing/2014/main" id="{94E771E9-67E5-60EE-4BA2-167EA69A4455}"/>
              </a:ext>
            </a:extLst>
          </p:cNvPr>
          <p:cNvSpPr txBox="1"/>
          <p:nvPr/>
        </p:nvSpPr>
        <p:spPr>
          <a:xfrm>
            <a:off x="2903497" y="417407"/>
            <a:ext cx="9183775" cy="543675"/>
          </a:xfrm>
          <a:prstGeom prst="rect">
            <a:avLst/>
          </a:prstGeom>
          <a:noFill/>
        </p:spPr>
        <p:txBody>
          <a:bodyPr wrap="square" rtlCol="0">
            <a:spAutoFit/>
          </a:bodyPr>
          <a:lstStyle/>
          <a:p>
            <a:r>
              <a:rPr lang="en-US" sz="2933" b="1" dirty="0"/>
              <a:t>Step 7: Answer Generation Using Retrieved Chunks</a:t>
            </a:r>
            <a:endParaRPr lang="en-IN" sz="2933" b="1" dirty="0"/>
          </a:p>
        </p:txBody>
      </p:sp>
      <p:sp>
        <p:nvSpPr>
          <p:cNvPr id="15" name="TextBox 14">
            <a:extLst>
              <a:ext uri="{FF2B5EF4-FFF2-40B4-BE49-F238E27FC236}">
                <a16:creationId xmlns:a16="http://schemas.microsoft.com/office/drawing/2014/main" id="{0B567A0C-EF63-1D3C-D665-80CF359D5B25}"/>
              </a:ext>
            </a:extLst>
          </p:cNvPr>
          <p:cNvSpPr txBox="1"/>
          <p:nvPr/>
        </p:nvSpPr>
        <p:spPr>
          <a:xfrm>
            <a:off x="1247461" y="2409567"/>
            <a:ext cx="8784976" cy="2103589"/>
          </a:xfrm>
          <a:prstGeom prst="rect">
            <a:avLst/>
          </a:prstGeom>
          <a:noFill/>
        </p:spPr>
        <p:txBody>
          <a:bodyPr wrap="square" rtlCol="0">
            <a:spAutoFit/>
          </a:bodyPr>
          <a:lstStyle/>
          <a:p>
            <a:r>
              <a:rPr lang="en-IN" sz="1867" b="1" dirty="0"/>
              <a:t>Process of Answer Generation:</a:t>
            </a:r>
          </a:p>
          <a:p>
            <a:pPr marL="647732" lvl="1" indent="-342917">
              <a:buAutoNum type="arabicPeriod"/>
            </a:pPr>
            <a:r>
              <a:rPr lang="en-US" sz="1867" b="1" dirty="0"/>
              <a:t>Combine Retrieved Chunks</a:t>
            </a:r>
            <a:r>
              <a:rPr lang="en-US" sz="1867" dirty="0"/>
              <a:t> – Merge the </a:t>
            </a:r>
            <a:r>
              <a:rPr lang="en-US" sz="1867" b="1" dirty="0"/>
              <a:t>retrieved text passages</a:t>
            </a:r>
            <a:r>
              <a:rPr lang="en-US" sz="1867" dirty="0"/>
              <a:t> (C1, C2, C3) into a structured input for the LLM.</a:t>
            </a:r>
          </a:p>
          <a:p>
            <a:pPr marL="647732" lvl="1" indent="-342917">
              <a:buAutoNum type="arabicPeriod"/>
            </a:pPr>
            <a:r>
              <a:rPr lang="en-US" sz="1867" b="1" dirty="0"/>
              <a:t>Format Input for the LLM</a:t>
            </a:r>
            <a:r>
              <a:rPr lang="en-US" sz="1867" dirty="0"/>
              <a:t> – Convert the retrieved text into a </a:t>
            </a:r>
            <a:r>
              <a:rPr lang="en-US" sz="1867" b="1" dirty="0"/>
              <a:t>prompt-friendly format</a:t>
            </a:r>
            <a:r>
              <a:rPr lang="en-US" sz="1867" dirty="0"/>
              <a:t>.</a:t>
            </a:r>
          </a:p>
          <a:p>
            <a:pPr marL="647732" lvl="1" indent="-342917">
              <a:buAutoNum type="arabicPeriod"/>
            </a:pPr>
            <a:r>
              <a:rPr lang="en-US" sz="1867" b="1" dirty="0"/>
              <a:t>Pass Context to Meta-LLaMA3-8B-instruct</a:t>
            </a:r>
            <a:r>
              <a:rPr lang="en-US" sz="1867" dirty="0"/>
              <a:t> – The LLM generates a </a:t>
            </a:r>
            <a:r>
              <a:rPr lang="en-US" sz="1867" b="1" dirty="0"/>
              <a:t>natural language response</a:t>
            </a:r>
            <a:r>
              <a:rPr lang="en-US" sz="1867" dirty="0"/>
              <a:t> using the extracted content.</a:t>
            </a:r>
            <a:endParaRPr lang="en-IN" sz="1867" b="1" dirty="0"/>
          </a:p>
        </p:txBody>
      </p:sp>
      <p:sp>
        <p:nvSpPr>
          <p:cNvPr id="12" name="TextBox 11">
            <a:extLst>
              <a:ext uri="{FF2B5EF4-FFF2-40B4-BE49-F238E27FC236}">
                <a16:creationId xmlns:a16="http://schemas.microsoft.com/office/drawing/2014/main" id="{97E78088-F6BA-2B36-A411-D010A8299075}"/>
              </a:ext>
            </a:extLst>
          </p:cNvPr>
          <p:cNvSpPr txBox="1"/>
          <p:nvPr/>
        </p:nvSpPr>
        <p:spPr>
          <a:xfrm>
            <a:off x="966341" y="4481929"/>
            <a:ext cx="10057235" cy="2350002"/>
          </a:xfrm>
          <a:prstGeom prst="rect">
            <a:avLst/>
          </a:prstGeom>
          <a:noFill/>
        </p:spPr>
        <p:txBody>
          <a:bodyPr wrap="square" rtlCol="0">
            <a:spAutoFit/>
          </a:bodyPr>
          <a:lstStyle/>
          <a:p>
            <a:pPr algn="just"/>
            <a:r>
              <a:rPr lang="en-US" sz="1467" b="1" dirty="0"/>
              <a:t>Example: Input to LLM</a:t>
            </a:r>
          </a:p>
          <a:p>
            <a:pPr algn="just"/>
            <a:r>
              <a:rPr lang="en-US" sz="1467" dirty="0"/>
              <a:t>Retrieved Chunks (Merged Context for Answer Generation):</a:t>
            </a:r>
          </a:p>
          <a:p>
            <a:pPr algn="just"/>
            <a:r>
              <a:rPr lang="en-US" sz="1467" b="1" u="sng" dirty="0"/>
              <a:t>Chunk C1: </a:t>
            </a:r>
            <a:r>
              <a:rPr lang="en-US" sz="1467" dirty="0"/>
              <a:t>"Students can find internship opportunities through CareerLink or external job portals. Applications must be submitted before the deadline, and some internships require departmental approval."  </a:t>
            </a:r>
          </a:p>
          <a:p>
            <a:pPr algn="just"/>
            <a:endParaRPr lang="en-US" sz="1467" dirty="0"/>
          </a:p>
          <a:p>
            <a:pPr algn="just"/>
            <a:r>
              <a:rPr lang="en-US" sz="1467" b="1" u="sng" dirty="0"/>
              <a:t>Chunk C2: </a:t>
            </a:r>
            <a:r>
              <a:rPr lang="en-US" sz="1467" dirty="0"/>
              <a:t>"Applicants must prepare a resume, cover letter, and sometimes a recommendation letter. Some companies may also require a transcript or writing sample."  </a:t>
            </a:r>
          </a:p>
          <a:p>
            <a:pPr algn="just"/>
            <a:endParaRPr lang="en-US" sz="1467" dirty="0"/>
          </a:p>
          <a:p>
            <a:pPr algn="just"/>
            <a:r>
              <a:rPr lang="en-US" sz="1467" b="1" u="sng" dirty="0"/>
              <a:t>Chunk C3: </a:t>
            </a:r>
            <a:r>
              <a:rPr lang="en-US" sz="1467" dirty="0"/>
              <a:t>"Internship applications are submitted via CareerLink. Students must verify eligibility based on their major before submission. Departmental approval is sometimes required." </a:t>
            </a:r>
            <a:endParaRPr lang="en-IN" sz="1467" dirty="0"/>
          </a:p>
        </p:txBody>
      </p:sp>
    </p:spTree>
    <p:extLst>
      <p:ext uri="{BB962C8B-B14F-4D97-AF65-F5344CB8AC3E}">
        <p14:creationId xmlns:p14="http://schemas.microsoft.com/office/powerpoint/2010/main" val="3383732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ACBEA72-DA30-ABEF-B8CF-98DCD272D38A}"/>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5C706E8-1DFB-0A3E-835E-E6EEFC3C9F8F}"/>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6">
            <a:extLst>
              <a:ext uri="{FF2B5EF4-FFF2-40B4-BE49-F238E27FC236}">
                <a16:creationId xmlns:a16="http://schemas.microsoft.com/office/drawing/2014/main" id="{80838365-90F1-10A2-0FC3-723A3B541F0E}"/>
              </a:ext>
            </a:extLst>
          </p:cNvPr>
          <p:cNvGrpSpPr/>
          <p:nvPr/>
        </p:nvGrpSpPr>
        <p:grpSpPr>
          <a:xfrm>
            <a:off x="11256805" y="164381"/>
            <a:ext cx="1028700" cy="1042839"/>
            <a:chOff x="0" y="0"/>
            <a:chExt cx="406400" cy="411986"/>
          </a:xfrm>
        </p:grpSpPr>
        <p:sp>
          <p:nvSpPr>
            <p:cNvPr id="5" name="Freeform 7">
              <a:extLst>
                <a:ext uri="{FF2B5EF4-FFF2-40B4-BE49-F238E27FC236}">
                  <a16:creationId xmlns:a16="http://schemas.microsoft.com/office/drawing/2014/main" id="{3AB76D99-7F3F-E79D-FE50-EBAD2C976E36}"/>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6" name="TextBox 8">
              <a:extLst>
                <a:ext uri="{FF2B5EF4-FFF2-40B4-BE49-F238E27FC236}">
                  <a16:creationId xmlns:a16="http://schemas.microsoft.com/office/drawing/2014/main" id="{BEDE019C-6E28-6901-BBEF-4F36D5ECB139}"/>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7" name="Group 9">
            <a:extLst>
              <a:ext uri="{FF2B5EF4-FFF2-40B4-BE49-F238E27FC236}">
                <a16:creationId xmlns:a16="http://schemas.microsoft.com/office/drawing/2014/main" id="{83E656C3-2795-9AC6-5E4D-4FD3271308F5}"/>
              </a:ext>
            </a:extLst>
          </p:cNvPr>
          <p:cNvGrpSpPr/>
          <p:nvPr/>
        </p:nvGrpSpPr>
        <p:grpSpPr>
          <a:xfrm>
            <a:off x="10742455" y="164381"/>
            <a:ext cx="1028700" cy="1042839"/>
            <a:chOff x="0" y="0"/>
            <a:chExt cx="406400" cy="411986"/>
          </a:xfrm>
        </p:grpSpPr>
        <p:sp>
          <p:nvSpPr>
            <p:cNvPr id="8" name="Freeform 10">
              <a:extLst>
                <a:ext uri="{FF2B5EF4-FFF2-40B4-BE49-F238E27FC236}">
                  <a16:creationId xmlns:a16="http://schemas.microsoft.com/office/drawing/2014/main" id="{C3FB03FE-2DDA-2632-C515-D96EB7922EC9}"/>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9" name="TextBox 11">
              <a:extLst>
                <a:ext uri="{FF2B5EF4-FFF2-40B4-BE49-F238E27FC236}">
                  <a16:creationId xmlns:a16="http://schemas.microsoft.com/office/drawing/2014/main" id="{96BAD7C2-75C8-A6F2-1AE7-FDBC4F9C4322}"/>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11" name="TextBox 10">
            <a:extLst>
              <a:ext uri="{FF2B5EF4-FFF2-40B4-BE49-F238E27FC236}">
                <a16:creationId xmlns:a16="http://schemas.microsoft.com/office/drawing/2014/main" id="{E31285F9-058C-799B-1BDF-7D9390C56806}"/>
              </a:ext>
            </a:extLst>
          </p:cNvPr>
          <p:cNvSpPr txBox="1"/>
          <p:nvPr/>
        </p:nvSpPr>
        <p:spPr>
          <a:xfrm>
            <a:off x="3101731" y="411102"/>
            <a:ext cx="9183775" cy="543675"/>
          </a:xfrm>
          <a:prstGeom prst="rect">
            <a:avLst/>
          </a:prstGeom>
          <a:noFill/>
        </p:spPr>
        <p:txBody>
          <a:bodyPr wrap="square" rtlCol="0">
            <a:spAutoFit/>
          </a:bodyPr>
          <a:lstStyle/>
          <a:p>
            <a:r>
              <a:rPr lang="en-US" sz="2933" b="1" dirty="0"/>
              <a:t>Step 7: Answer Generation Using Retrieved Chunks</a:t>
            </a:r>
            <a:endParaRPr lang="en-IN" sz="2933" b="1" dirty="0"/>
          </a:p>
        </p:txBody>
      </p:sp>
      <p:sp>
        <p:nvSpPr>
          <p:cNvPr id="14" name="TextBox 13">
            <a:extLst>
              <a:ext uri="{FF2B5EF4-FFF2-40B4-BE49-F238E27FC236}">
                <a16:creationId xmlns:a16="http://schemas.microsoft.com/office/drawing/2014/main" id="{62AD057A-E804-EBDA-38EF-53C8BDB5FF01}"/>
              </a:ext>
            </a:extLst>
          </p:cNvPr>
          <p:cNvSpPr txBox="1"/>
          <p:nvPr/>
        </p:nvSpPr>
        <p:spPr>
          <a:xfrm>
            <a:off x="952707" y="1086811"/>
            <a:ext cx="3648405" cy="461665"/>
          </a:xfrm>
          <a:prstGeom prst="rect">
            <a:avLst/>
          </a:prstGeom>
          <a:noFill/>
        </p:spPr>
        <p:txBody>
          <a:bodyPr wrap="square" rtlCol="0">
            <a:spAutoFit/>
          </a:bodyPr>
          <a:lstStyle/>
          <a:p>
            <a:r>
              <a:rPr lang="en-IN" sz="2400" b="1" u="sng" dirty="0"/>
              <a:t>Final LLM Input Prompt:</a:t>
            </a:r>
          </a:p>
        </p:txBody>
      </p:sp>
      <p:sp>
        <p:nvSpPr>
          <p:cNvPr id="15" name="TextBox 14">
            <a:extLst>
              <a:ext uri="{FF2B5EF4-FFF2-40B4-BE49-F238E27FC236}">
                <a16:creationId xmlns:a16="http://schemas.microsoft.com/office/drawing/2014/main" id="{BAE8AAD3-831A-75EA-56CC-225F6654C5C9}"/>
              </a:ext>
            </a:extLst>
          </p:cNvPr>
          <p:cNvSpPr txBox="1"/>
          <p:nvPr/>
        </p:nvSpPr>
        <p:spPr>
          <a:xfrm>
            <a:off x="1753152" y="1535599"/>
            <a:ext cx="9505056" cy="3374642"/>
          </a:xfrm>
          <a:prstGeom prst="rect">
            <a:avLst/>
          </a:prstGeom>
          <a:noFill/>
        </p:spPr>
        <p:txBody>
          <a:bodyPr wrap="square" rtlCol="0">
            <a:spAutoFit/>
          </a:bodyPr>
          <a:lstStyle/>
          <a:p>
            <a:pPr algn="just"/>
            <a:r>
              <a:rPr lang="en-US" sz="2133" b="1" dirty="0"/>
              <a:t>User Query: </a:t>
            </a:r>
            <a:r>
              <a:rPr lang="en-US" sz="2133" dirty="0"/>
              <a:t>"How do I apply for an internship and what documents are needed?"  </a:t>
            </a:r>
          </a:p>
          <a:p>
            <a:pPr algn="just"/>
            <a:r>
              <a:rPr lang="en-US" sz="2133" b="1" dirty="0"/>
              <a:t>Relevant Information:  </a:t>
            </a:r>
          </a:p>
          <a:p>
            <a:pPr algn="just"/>
            <a:r>
              <a:rPr lang="en-US" sz="2133" dirty="0"/>
              <a:t>1. Steps for applying: Students can find internship opportunities through CareerLink or external job portals. Applications must be submitted before the deadline.  </a:t>
            </a:r>
          </a:p>
          <a:p>
            <a:pPr algn="just"/>
            <a:r>
              <a:rPr lang="en-US" sz="2133" dirty="0"/>
              <a:t>2. Required documents: A resume, cover letter, and sometimes a recommendation letter or transcript may be needed.  </a:t>
            </a:r>
          </a:p>
          <a:p>
            <a:pPr algn="just"/>
            <a:r>
              <a:rPr lang="en-US" sz="2133" dirty="0"/>
              <a:t>3. Submission process: Applications are submitted via CareerLink, and some require departmental approval.  </a:t>
            </a:r>
          </a:p>
          <a:p>
            <a:pPr algn="just"/>
            <a:r>
              <a:rPr lang="en-US" sz="2133" dirty="0"/>
              <a:t>Generate a concise and accurate answer based on the above information.</a:t>
            </a:r>
          </a:p>
          <a:p>
            <a:pPr algn="just"/>
            <a:endParaRPr lang="en-IN" sz="2133" dirty="0"/>
          </a:p>
        </p:txBody>
      </p:sp>
      <p:sp>
        <p:nvSpPr>
          <p:cNvPr id="16" name="TextBox 15">
            <a:extLst>
              <a:ext uri="{FF2B5EF4-FFF2-40B4-BE49-F238E27FC236}">
                <a16:creationId xmlns:a16="http://schemas.microsoft.com/office/drawing/2014/main" id="{272CC54E-C1AC-57A1-E913-5D649796F668}"/>
              </a:ext>
            </a:extLst>
          </p:cNvPr>
          <p:cNvSpPr txBox="1"/>
          <p:nvPr/>
        </p:nvSpPr>
        <p:spPr>
          <a:xfrm>
            <a:off x="1103445" y="4629133"/>
            <a:ext cx="5616624" cy="379656"/>
          </a:xfrm>
          <a:prstGeom prst="rect">
            <a:avLst/>
          </a:prstGeom>
          <a:noFill/>
        </p:spPr>
        <p:txBody>
          <a:bodyPr wrap="square" rtlCol="0">
            <a:spAutoFit/>
          </a:bodyPr>
          <a:lstStyle/>
          <a:p>
            <a:r>
              <a:rPr lang="en-US" sz="1867" b="1" u="sng" dirty="0"/>
              <a:t>Final Answer Generated by Meta-LLaMA3-8B-instruct:</a:t>
            </a:r>
            <a:endParaRPr lang="en-IN" sz="1867" b="1" u="sng" dirty="0"/>
          </a:p>
        </p:txBody>
      </p:sp>
      <p:sp>
        <p:nvSpPr>
          <p:cNvPr id="17" name="TextBox 16">
            <a:extLst>
              <a:ext uri="{FF2B5EF4-FFF2-40B4-BE49-F238E27FC236}">
                <a16:creationId xmlns:a16="http://schemas.microsoft.com/office/drawing/2014/main" id="{1358E2D7-D1B2-B195-2358-449724E01AFC}"/>
              </a:ext>
            </a:extLst>
          </p:cNvPr>
          <p:cNvSpPr txBox="1"/>
          <p:nvPr/>
        </p:nvSpPr>
        <p:spPr>
          <a:xfrm>
            <a:off x="1919537" y="5109187"/>
            <a:ext cx="9272975" cy="1816266"/>
          </a:xfrm>
          <a:prstGeom prst="rect">
            <a:avLst/>
          </a:prstGeom>
          <a:noFill/>
        </p:spPr>
        <p:txBody>
          <a:bodyPr wrap="square" rtlCol="0">
            <a:spAutoFit/>
          </a:bodyPr>
          <a:lstStyle/>
          <a:p>
            <a:pPr marL="190510" indent="-190510" algn="just">
              <a:buFont typeface="Arial" panose="020B0604020202020204" pitchFamily="34" charset="0"/>
              <a:buChar char="•"/>
            </a:pPr>
            <a:r>
              <a:rPr lang="en-US" sz="1867" dirty="0"/>
              <a:t>To apply for an internship at NDSU, students should explore opportunities on CareerLink or external job portals. They must prepare a resume, cover letter, and sometimes additional documents like a transcript or recommendation letter. Applications should be submitted via CareerLink, and students should verify their eligibility before applying. Departmental approval may be required for certain internships.</a:t>
            </a:r>
          </a:p>
          <a:p>
            <a:pPr algn="just"/>
            <a:endParaRPr lang="en-IN" sz="1867" dirty="0"/>
          </a:p>
        </p:txBody>
      </p:sp>
    </p:spTree>
    <p:extLst>
      <p:ext uri="{BB962C8B-B14F-4D97-AF65-F5344CB8AC3E}">
        <p14:creationId xmlns:p14="http://schemas.microsoft.com/office/powerpoint/2010/main" val="1700416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8F95403-A049-8A63-7F03-2B7660F9A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210" y="1837772"/>
            <a:ext cx="4826783" cy="4608511"/>
          </a:xfrm>
          <a:prstGeom prst="rect">
            <a:avLst/>
          </a:prstGeom>
        </p:spPr>
      </p:pic>
      <p:sp>
        <p:nvSpPr>
          <p:cNvPr id="2" name="Freeform 2"/>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063552" y="356659"/>
            <a:ext cx="10369152" cy="577081"/>
          </a:xfrm>
          <a:prstGeom prst="rect">
            <a:avLst/>
          </a:prstGeom>
        </p:spPr>
        <p:txBody>
          <a:bodyPr wrap="square" lIns="0" tIns="0" rIns="0" bIns="0" rtlCol="0" anchor="t">
            <a:spAutoFit/>
          </a:bodyPr>
          <a:lstStyle/>
          <a:p>
            <a:pPr>
              <a:lnSpc>
                <a:spcPct val="107000"/>
              </a:lnSpc>
              <a:spcAft>
                <a:spcPts val="533"/>
              </a:spcAft>
            </a:pPr>
            <a:r>
              <a:rPr lang="en-US" sz="3667" b="1" dirty="0">
                <a:latin typeface="Calibri" panose="020F0502020204030204" pitchFamily="34" charset="0"/>
                <a:ea typeface="Calibri" panose="020F0502020204030204" pitchFamily="34" charset="0"/>
                <a:cs typeface="Times New Roman" panose="02020603050405020304" pitchFamily="18" charset="0"/>
              </a:rPr>
              <a:t>Algorithms used and how those algorithms work</a:t>
            </a:r>
            <a:endParaRPr lang="en-IN" sz="3667"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BB23DD71-4796-4588-F582-D6D84EB206A6}"/>
              </a:ext>
            </a:extLst>
          </p:cNvPr>
          <p:cNvSpPr txBox="1"/>
          <p:nvPr/>
        </p:nvSpPr>
        <p:spPr>
          <a:xfrm>
            <a:off x="961142" y="1200422"/>
            <a:ext cx="9697077" cy="379656"/>
          </a:xfrm>
          <a:prstGeom prst="rect">
            <a:avLst/>
          </a:prstGeom>
          <a:noFill/>
        </p:spPr>
        <p:txBody>
          <a:bodyPr wrap="square" rtlCol="0">
            <a:spAutoFit/>
          </a:bodyPr>
          <a:lstStyle/>
          <a:p>
            <a:pPr marL="304815" indent="-304815" algn="just">
              <a:buFont typeface="Wingdings" panose="05000000000000000000" pitchFamily="2" charset="2"/>
              <a:buChar char="Ø"/>
            </a:pPr>
            <a:r>
              <a:rPr lang="en-US" sz="1867" dirty="0" err="1"/>
              <a:t>QuIM</a:t>
            </a:r>
            <a:r>
              <a:rPr lang="en-US" sz="1867" dirty="0"/>
              <a:t>-RAG leverages </a:t>
            </a:r>
            <a:r>
              <a:rPr lang="en-US" sz="1867" b="1" dirty="0"/>
              <a:t>three key algorithms</a:t>
            </a:r>
            <a:r>
              <a:rPr lang="en-US" sz="1867" dirty="0"/>
              <a:t> to enhance </a:t>
            </a:r>
            <a:r>
              <a:rPr lang="en-US" sz="1867" b="1" dirty="0"/>
              <a:t>retrieval-augmented generation (RAG)</a:t>
            </a:r>
            <a:r>
              <a:rPr lang="en-US" sz="1867" dirty="0"/>
              <a:t>:</a:t>
            </a:r>
            <a:endParaRPr lang="en-IN" sz="1867" dirty="0"/>
          </a:p>
        </p:txBody>
      </p:sp>
      <p:sp>
        <p:nvSpPr>
          <p:cNvPr id="8" name="TextBox 7">
            <a:extLst>
              <a:ext uri="{FF2B5EF4-FFF2-40B4-BE49-F238E27FC236}">
                <a16:creationId xmlns:a16="http://schemas.microsoft.com/office/drawing/2014/main" id="{D8B11B64-43C6-9336-346E-F8FC5752D7F7}"/>
              </a:ext>
            </a:extLst>
          </p:cNvPr>
          <p:cNvSpPr txBox="1"/>
          <p:nvPr/>
        </p:nvSpPr>
        <p:spPr>
          <a:xfrm>
            <a:off x="719403" y="1721217"/>
            <a:ext cx="6240693" cy="461665"/>
          </a:xfrm>
          <a:prstGeom prst="rect">
            <a:avLst/>
          </a:prstGeom>
          <a:noFill/>
        </p:spPr>
        <p:txBody>
          <a:bodyPr wrap="square" rtlCol="0">
            <a:spAutoFit/>
          </a:bodyPr>
          <a:lstStyle/>
          <a:p>
            <a:pPr marL="228611" indent="-228611">
              <a:buFont typeface="+mj-lt"/>
              <a:buAutoNum type="arabicPeriod"/>
            </a:pPr>
            <a:r>
              <a:rPr lang="en-IN" sz="2400" b="1" dirty="0"/>
              <a:t>Inverted Index Construction Algorithm</a:t>
            </a:r>
          </a:p>
        </p:txBody>
      </p:sp>
      <p:sp>
        <p:nvSpPr>
          <p:cNvPr id="9" name="TextBox 8">
            <a:extLst>
              <a:ext uri="{FF2B5EF4-FFF2-40B4-BE49-F238E27FC236}">
                <a16:creationId xmlns:a16="http://schemas.microsoft.com/office/drawing/2014/main" id="{21869965-F82E-EB38-2B4D-95DBE45BC6BC}"/>
              </a:ext>
            </a:extLst>
          </p:cNvPr>
          <p:cNvSpPr txBox="1"/>
          <p:nvPr/>
        </p:nvSpPr>
        <p:spPr>
          <a:xfrm>
            <a:off x="734187" y="2234330"/>
            <a:ext cx="5697851" cy="4524315"/>
          </a:xfrm>
          <a:prstGeom prst="rect">
            <a:avLst/>
          </a:prstGeom>
          <a:noFill/>
        </p:spPr>
        <p:txBody>
          <a:bodyPr wrap="square" rtlCol="0">
            <a:spAutoFit/>
          </a:bodyPr>
          <a:lstStyle/>
          <a:p>
            <a:pPr algn="just"/>
            <a:r>
              <a:rPr lang="en-US" sz="1600" b="1" dirty="0"/>
              <a:t>Purpose:</a:t>
            </a:r>
          </a:p>
          <a:p>
            <a:pPr marL="609630" lvl="1" indent="-304815" algn="just">
              <a:buFont typeface="Arial" panose="020B0604020202020204" pitchFamily="34" charset="0"/>
              <a:buChar char="•"/>
            </a:pPr>
            <a:r>
              <a:rPr lang="en-US" sz="1600" dirty="0"/>
              <a:t>Efficiently store and retrieve document chunks based on pre-generated question embeddings.</a:t>
            </a:r>
          </a:p>
          <a:p>
            <a:pPr marL="609630" lvl="1" indent="-304815" algn="just">
              <a:buFont typeface="Arial" panose="020B0604020202020204" pitchFamily="34" charset="0"/>
              <a:buChar char="•"/>
            </a:pPr>
            <a:r>
              <a:rPr lang="en-US" sz="1600" dirty="0"/>
              <a:t>Use prototype-based quantization to improve lookup speed.</a:t>
            </a:r>
          </a:p>
          <a:p>
            <a:pPr algn="just"/>
            <a:r>
              <a:rPr lang="en-US" sz="1600" b="1" dirty="0"/>
              <a:t>How It Works:</a:t>
            </a:r>
            <a:endParaRPr lang="en-US" sz="1600" dirty="0"/>
          </a:p>
          <a:p>
            <a:pPr marL="609630" lvl="1" indent="-304815" algn="just">
              <a:buFont typeface="Arial" panose="020B0604020202020204" pitchFamily="34" charset="0"/>
              <a:buChar char="•"/>
            </a:pPr>
            <a:r>
              <a:rPr lang="en-US" sz="1600" dirty="0"/>
              <a:t>Generate embeddings for pre-generated questions using BAAI/bge-large-en-v1.5.</a:t>
            </a:r>
          </a:p>
          <a:p>
            <a:pPr marL="609630" lvl="1" indent="-304815" algn="just">
              <a:buFont typeface="Arial" panose="020B0604020202020204" pitchFamily="34" charset="0"/>
              <a:buChar char="•"/>
            </a:pPr>
            <a:r>
              <a:rPr lang="en-US" sz="1600" dirty="0"/>
              <a:t>Cluster embeddings into prototype vectors (quantized embeddings).</a:t>
            </a:r>
          </a:p>
          <a:p>
            <a:pPr marL="609630" lvl="1" indent="-304815" algn="just">
              <a:buFont typeface="Arial" panose="020B0604020202020204" pitchFamily="34" charset="0"/>
              <a:buChar char="•"/>
            </a:pPr>
            <a:r>
              <a:rPr lang="en-US" sz="1600" dirty="0"/>
              <a:t>Store prototype vectors in an inverted index, mapping them to multiple questions and document chunks.</a:t>
            </a:r>
          </a:p>
          <a:p>
            <a:pPr algn="just"/>
            <a:r>
              <a:rPr lang="en-US" sz="1600" b="1" dirty="0"/>
              <a:t>Example:</a:t>
            </a:r>
          </a:p>
          <a:p>
            <a:pPr marL="609630" lvl="1" indent="-304815" algn="just">
              <a:buFont typeface="Arial" panose="020B0604020202020204" pitchFamily="34" charset="0"/>
              <a:buChar char="•"/>
            </a:pPr>
            <a:r>
              <a:rPr lang="en-US" sz="1600" dirty="0"/>
              <a:t>"How do I apply for an internship?" and "What are the steps for internship applications?" → Mapped to the same prototype vector (P2).</a:t>
            </a:r>
          </a:p>
          <a:p>
            <a:pPr marL="609630" lvl="1" indent="-304815" algn="just">
              <a:buFont typeface="Arial" panose="020B0604020202020204" pitchFamily="34" charset="0"/>
              <a:buChar char="•"/>
            </a:pPr>
            <a:r>
              <a:rPr lang="en-US" sz="1600" dirty="0"/>
              <a:t>P2 is stored in the index and linked to document chunks C1 &amp; C3.</a:t>
            </a:r>
            <a:endParaRPr lang="en-IN" sz="1600" dirty="0"/>
          </a:p>
        </p:txBody>
      </p:sp>
    </p:spTree>
    <p:extLst>
      <p:ext uri="{BB962C8B-B14F-4D97-AF65-F5344CB8AC3E}">
        <p14:creationId xmlns:p14="http://schemas.microsoft.com/office/powerpoint/2010/main" val="903536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78762CFF-C016-FF2B-A0A2-0D8D2D9D9861}"/>
              </a:ext>
            </a:extLst>
          </p:cNvPr>
          <p:cNvSpPr txBox="1"/>
          <p:nvPr/>
        </p:nvSpPr>
        <p:spPr>
          <a:xfrm>
            <a:off x="1247461" y="932723"/>
            <a:ext cx="7008779" cy="461665"/>
          </a:xfrm>
          <a:prstGeom prst="rect">
            <a:avLst/>
          </a:prstGeom>
          <a:noFill/>
        </p:spPr>
        <p:txBody>
          <a:bodyPr wrap="square" rtlCol="0">
            <a:spAutoFit/>
          </a:bodyPr>
          <a:lstStyle/>
          <a:p>
            <a:pPr marL="228611" indent="-228611">
              <a:buFont typeface="+mj-lt"/>
              <a:buAutoNum type="arabicPeriod" startAt="2"/>
            </a:pPr>
            <a:r>
              <a:rPr lang="en-US" sz="2400" b="1" dirty="0"/>
              <a:t>Query Matching Algorithm (Using Cosine Similarity)</a:t>
            </a:r>
            <a:endParaRPr lang="en-IN" sz="2400" b="1" dirty="0"/>
          </a:p>
        </p:txBody>
      </p:sp>
      <p:sp>
        <p:nvSpPr>
          <p:cNvPr id="7" name="TextBox 6">
            <a:extLst>
              <a:ext uri="{FF2B5EF4-FFF2-40B4-BE49-F238E27FC236}">
                <a16:creationId xmlns:a16="http://schemas.microsoft.com/office/drawing/2014/main" id="{FDC09F04-F084-291E-613B-E81FBB929258}"/>
              </a:ext>
            </a:extLst>
          </p:cNvPr>
          <p:cNvSpPr txBox="1"/>
          <p:nvPr/>
        </p:nvSpPr>
        <p:spPr>
          <a:xfrm>
            <a:off x="575387" y="1498030"/>
            <a:ext cx="6624736" cy="4976812"/>
          </a:xfrm>
          <a:prstGeom prst="rect">
            <a:avLst/>
          </a:prstGeom>
          <a:noFill/>
        </p:spPr>
        <p:txBody>
          <a:bodyPr wrap="square" rtlCol="0">
            <a:spAutoFit/>
          </a:bodyPr>
          <a:lstStyle/>
          <a:p>
            <a:pPr algn="just"/>
            <a:r>
              <a:rPr lang="en-IN" sz="1867" b="1" u="sng" dirty="0"/>
              <a:t>Purpose:</a:t>
            </a:r>
          </a:p>
          <a:p>
            <a:pPr marL="533427" lvl="1" indent="-228611" algn="just">
              <a:buFont typeface="Arial" panose="020B0604020202020204" pitchFamily="34" charset="0"/>
              <a:buChar char="•"/>
            </a:pPr>
            <a:r>
              <a:rPr lang="en-IN" sz="1867" dirty="0"/>
              <a:t>Match user queries with the most relevant prototype vectors in the inverted index.</a:t>
            </a:r>
          </a:p>
          <a:p>
            <a:pPr algn="just"/>
            <a:r>
              <a:rPr lang="en-IN" sz="1867" b="1" u="sng" dirty="0"/>
              <a:t> How It Works:</a:t>
            </a:r>
            <a:endParaRPr lang="en-IN" sz="1867" dirty="0"/>
          </a:p>
          <a:p>
            <a:pPr marL="533427" lvl="1" indent="-228611" algn="just">
              <a:buFont typeface="Arial" panose="020B0604020202020204" pitchFamily="34" charset="0"/>
              <a:buChar char="•"/>
            </a:pPr>
            <a:r>
              <a:rPr lang="en-IN" sz="1867" dirty="0"/>
              <a:t>Convert user query into an embedding vector.</a:t>
            </a:r>
          </a:p>
          <a:p>
            <a:pPr marL="533427" lvl="1" indent="-228611" algn="just">
              <a:buFont typeface="Arial" panose="020B0604020202020204" pitchFamily="34" charset="0"/>
              <a:buChar char="•"/>
            </a:pPr>
            <a:r>
              <a:rPr lang="en-IN" sz="1867" dirty="0"/>
              <a:t>Find the closest prototype vector using cosine similarity.</a:t>
            </a:r>
          </a:p>
          <a:p>
            <a:pPr marL="533427" lvl="1" indent="-228611" algn="just">
              <a:buFont typeface="Arial" panose="020B0604020202020204" pitchFamily="34" charset="0"/>
              <a:buChar char="•"/>
            </a:pPr>
            <a:r>
              <a:rPr lang="en-IN" sz="1867" dirty="0"/>
              <a:t>Retrieve all mapped questions and linked document chunks from the index.</a:t>
            </a:r>
          </a:p>
          <a:p>
            <a:pPr algn="just"/>
            <a:r>
              <a:rPr lang="en-IN" sz="1867" b="1" u="sng" dirty="0"/>
              <a:t>Example:</a:t>
            </a:r>
          </a:p>
          <a:p>
            <a:pPr marL="533427" lvl="1" indent="-228611" algn="just">
              <a:buFont typeface="Arial" panose="020B0604020202020204" pitchFamily="34" charset="0"/>
              <a:buChar char="•"/>
            </a:pPr>
            <a:r>
              <a:rPr lang="en-IN" sz="1867" dirty="0"/>
              <a:t>User Query: "How do I apply for an internship and what documents do I need?“</a:t>
            </a:r>
          </a:p>
          <a:p>
            <a:pPr marL="533427" lvl="1" indent="-228611" algn="just">
              <a:buFont typeface="Arial" panose="020B0604020202020204" pitchFamily="34" charset="0"/>
              <a:buChar char="•"/>
            </a:pPr>
            <a:r>
              <a:rPr lang="en-IN" sz="1867" dirty="0"/>
              <a:t>Query embedding vector: (0.30, -0.50, 0.75, ...)</a:t>
            </a:r>
          </a:p>
          <a:p>
            <a:pPr marL="533427" lvl="1" indent="-228611" algn="just">
              <a:buFont typeface="Arial" panose="020B0604020202020204" pitchFamily="34" charset="0"/>
              <a:buChar char="•"/>
            </a:pPr>
            <a:r>
              <a:rPr lang="en-IN" sz="1867" dirty="0"/>
              <a:t>Closest prototype vector (P2, similarity 0.97) → Retrieves chunks C1, C3</a:t>
            </a:r>
          </a:p>
          <a:p>
            <a:pPr marL="533427" lvl="1" indent="-228611" algn="just">
              <a:buFont typeface="Arial" panose="020B0604020202020204" pitchFamily="34" charset="0"/>
              <a:buChar char="•"/>
            </a:pPr>
            <a:r>
              <a:rPr lang="en-IN" sz="1867" dirty="0"/>
              <a:t>Second closest prototype vector (P3, similarity 0.92) → Retrieves chunks C2, C3</a:t>
            </a:r>
          </a:p>
          <a:p>
            <a:pPr algn="just"/>
            <a:endParaRPr lang="en-IN" sz="1867" dirty="0"/>
          </a:p>
        </p:txBody>
      </p:sp>
      <p:pic>
        <p:nvPicPr>
          <p:cNvPr id="9" name="Picture 8">
            <a:extLst>
              <a:ext uri="{FF2B5EF4-FFF2-40B4-BE49-F238E27FC236}">
                <a16:creationId xmlns:a16="http://schemas.microsoft.com/office/drawing/2014/main" id="{D561483C-5490-7C35-FAF2-FF3DEA759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166" y="1796819"/>
            <a:ext cx="3792421" cy="3600400"/>
          </a:xfrm>
          <a:prstGeom prst="rect">
            <a:avLst/>
          </a:prstGeom>
          <a:ln w="28575">
            <a:solidFill>
              <a:srgbClr val="00B0F0"/>
            </a:solidFill>
          </a:ln>
        </p:spPr>
      </p:pic>
    </p:spTree>
    <p:extLst>
      <p:ext uri="{BB962C8B-B14F-4D97-AF65-F5344CB8AC3E}">
        <p14:creationId xmlns:p14="http://schemas.microsoft.com/office/powerpoint/2010/main" val="2041461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p:cNvSpPr txBox="1"/>
          <p:nvPr/>
        </p:nvSpPr>
        <p:spPr>
          <a:xfrm>
            <a:off x="6925910" y="336137"/>
            <a:ext cx="4946442" cy="793872"/>
          </a:xfrm>
          <a:prstGeom prst="rect">
            <a:avLst/>
          </a:prstGeom>
        </p:spPr>
        <p:txBody>
          <a:bodyPr lIns="0" tIns="0" rIns="0" bIns="0" rtlCol="0" anchor="t">
            <a:spAutoFit/>
          </a:bodyPr>
          <a:lstStyle/>
          <a:p>
            <a:pPr algn="ctr">
              <a:lnSpc>
                <a:spcPts val="5678"/>
              </a:lnSpc>
            </a:pPr>
            <a:r>
              <a:rPr lang="en-US" sz="6841" b="1" spc="137">
                <a:solidFill>
                  <a:srgbClr val="393A38"/>
                </a:solidFill>
                <a:latin typeface="Poppins Bold"/>
                <a:ea typeface="Poppins Bold"/>
                <a:cs typeface="Poppins Bold"/>
                <a:sym typeface="Poppins Bold"/>
              </a:rPr>
              <a:t>Abstract...</a:t>
            </a:r>
          </a:p>
        </p:txBody>
      </p:sp>
      <p:sp>
        <p:nvSpPr>
          <p:cNvPr id="9" name="TextBox 8">
            <a:extLst>
              <a:ext uri="{FF2B5EF4-FFF2-40B4-BE49-F238E27FC236}">
                <a16:creationId xmlns:a16="http://schemas.microsoft.com/office/drawing/2014/main" id="{6C04947D-CEC8-69F5-EE75-B7B7DD6ECD34}"/>
              </a:ext>
            </a:extLst>
          </p:cNvPr>
          <p:cNvSpPr txBox="1"/>
          <p:nvPr/>
        </p:nvSpPr>
        <p:spPr>
          <a:xfrm>
            <a:off x="1631504" y="1316766"/>
            <a:ext cx="9457051" cy="4661276"/>
          </a:xfrm>
          <a:prstGeom prst="rect">
            <a:avLst/>
          </a:prstGeom>
          <a:noFill/>
        </p:spPr>
        <p:txBody>
          <a:bodyPr wrap="square" rtlCol="0">
            <a:spAutoFit/>
          </a:bodyPr>
          <a:lstStyle/>
          <a:p>
            <a:pPr marL="381019" indent="-381019" algn="just">
              <a:lnSpc>
                <a:spcPct val="150000"/>
              </a:lnSpc>
              <a:buFont typeface="Wingdings" panose="05000000000000000000" pitchFamily="2" charset="2"/>
              <a:buChar char="v"/>
            </a:pPr>
            <a:r>
              <a:rPr lang="en-US" sz="2000" dirty="0"/>
              <a:t>Large Language Models (LLMs) are powerful tools that analyze and generate human-like text but struggle with real-time updates.</a:t>
            </a:r>
          </a:p>
          <a:p>
            <a:pPr marL="381019" indent="-381019" algn="just">
              <a:lnSpc>
                <a:spcPct val="150000"/>
              </a:lnSpc>
              <a:buFont typeface="Wingdings" panose="05000000000000000000" pitchFamily="2" charset="2"/>
              <a:buChar char="v"/>
            </a:pPr>
            <a:r>
              <a:rPr lang="en-US" sz="2000" dirty="0"/>
              <a:t>Retrieval-Augmented Generation (RAG) improves LLMs by integrating online resources for more accurate and context-aware answers.</a:t>
            </a:r>
          </a:p>
          <a:p>
            <a:pPr marL="381019" indent="-381019" algn="just">
              <a:lnSpc>
                <a:spcPct val="150000"/>
              </a:lnSpc>
              <a:buFont typeface="Wingdings" panose="05000000000000000000" pitchFamily="2" charset="2"/>
              <a:buChar char="v"/>
            </a:pPr>
            <a:r>
              <a:rPr lang="en-US" sz="2000" dirty="0"/>
              <a:t>Traditional RAG models face challenges like handling large amounts of data, leading to information dilution and incorrect responses (hallucinations).</a:t>
            </a:r>
          </a:p>
          <a:p>
            <a:pPr marL="381019" indent="-381019" algn="just">
              <a:lnSpc>
                <a:spcPct val="150000"/>
              </a:lnSpc>
              <a:buFont typeface="Wingdings" panose="05000000000000000000" pitchFamily="2" charset="2"/>
              <a:buChar char="v"/>
            </a:pPr>
            <a:r>
              <a:rPr lang="en-US" sz="2000" dirty="0"/>
              <a:t>This paper introduces </a:t>
            </a:r>
            <a:r>
              <a:rPr lang="en-US" sz="2000" dirty="0" err="1"/>
              <a:t>QuIM</a:t>
            </a:r>
            <a:r>
              <a:rPr lang="en-US" sz="2000" dirty="0"/>
              <a:t>-RAG (Question-to-question Inverted Index Matching), a new method that improves how AI retrieves relevant information.</a:t>
            </a:r>
          </a:p>
          <a:p>
            <a:pPr marL="381019" indent="-381019" algn="just">
              <a:lnSpc>
                <a:spcPct val="150000"/>
              </a:lnSpc>
              <a:buFont typeface="Wingdings" panose="05000000000000000000" pitchFamily="2" charset="2"/>
              <a:buChar char="v"/>
            </a:pPr>
            <a:r>
              <a:rPr lang="en-US" sz="2000" dirty="0"/>
              <a:t>Instead of simply searching documents, </a:t>
            </a:r>
            <a:r>
              <a:rPr lang="en-US" sz="2000" dirty="0" err="1"/>
              <a:t>QuIM</a:t>
            </a:r>
            <a:r>
              <a:rPr lang="en-US" sz="2000" dirty="0"/>
              <a:t>-RAG generates possible questions from document chunks and matches them with user queries for better accuracy.</a:t>
            </a:r>
          </a:p>
        </p:txBody>
      </p:sp>
    </p:spTree>
    <p:extLst>
      <p:ext uri="{BB962C8B-B14F-4D97-AF65-F5344CB8AC3E}">
        <p14:creationId xmlns:p14="http://schemas.microsoft.com/office/powerpoint/2010/main" val="1418595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DB3C5409-7F7E-3344-0164-C524B03EF3FF}"/>
              </a:ext>
            </a:extLst>
          </p:cNvPr>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
            <a:extLst>
              <a:ext uri="{FF2B5EF4-FFF2-40B4-BE49-F238E27FC236}">
                <a16:creationId xmlns:a16="http://schemas.microsoft.com/office/drawing/2014/main" id="{A145B527-5B05-D5C8-B9FE-46FB1E0B97AA}"/>
              </a:ext>
            </a:extLst>
          </p:cNvPr>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667D001F-2EB5-E793-EDBE-E17121424A6B}"/>
              </a:ext>
            </a:extLst>
          </p:cNvPr>
          <p:cNvSpPr txBox="1"/>
          <p:nvPr/>
        </p:nvSpPr>
        <p:spPr>
          <a:xfrm>
            <a:off x="1535494" y="816347"/>
            <a:ext cx="10388359" cy="670761"/>
          </a:xfrm>
          <a:prstGeom prst="rect">
            <a:avLst/>
          </a:prstGeom>
        </p:spPr>
        <p:txBody>
          <a:bodyPr wrap="square" lIns="0" tIns="0" rIns="0" bIns="0" rtlCol="0" anchor="t">
            <a:spAutoFit/>
          </a:bodyPr>
          <a:lstStyle/>
          <a:p>
            <a:pPr marL="762038" indent="-762038">
              <a:lnSpc>
                <a:spcPts val="5474"/>
              </a:lnSpc>
              <a:buFont typeface="+mj-lt"/>
              <a:buAutoNum type="arabicPeriod" startAt="3"/>
            </a:pPr>
            <a:r>
              <a:rPr lang="en-IN" sz="4000" b="1" dirty="0"/>
              <a:t>LLM-Based Answer Generation Algorithm</a:t>
            </a:r>
            <a:endParaRPr lang="en-US" sz="4000" b="1" spc="114" dirty="0">
              <a:solidFill>
                <a:srgbClr val="393A38"/>
              </a:solidFill>
              <a:latin typeface="Poppins Bold"/>
              <a:ea typeface="Poppins Bold"/>
              <a:cs typeface="Poppins Bold"/>
              <a:sym typeface="Poppins Bold"/>
            </a:endParaRPr>
          </a:p>
        </p:txBody>
      </p:sp>
      <p:sp>
        <p:nvSpPr>
          <p:cNvPr id="4" name="TextBox 3">
            <a:extLst>
              <a:ext uri="{FF2B5EF4-FFF2-40B4-BE49-F238E27FC236}">
                <a16:creationId xmlns:a16="http://schemas.microsoft.com/office/drawing/2014/main" id="{4B227A4A-9632-585C-859B-3C959FA0E682}"/>
              </a:ext>
            </a:extLst>
          </p:cNvPr>
          <p:cNvSpPr txBox="1"/>
          <p:nvPr/>
        </p:nvSpPr>
        <p:spPr>
          <a:xfrm>
            <a:off x="2015547" y="1748813"/>
            <a:ext cx="8352928" cy="4093428"/>
          </a:xfrm>
          <a:prstGeom prst="rect">
            <a:avLst/>
          </a:prstGeom>
          <a:noFill/>
        </p:spPr>
        <p:txBody>
          <a:bodyPr wrap="square" rtlCol="0">
            <a:spAutoFit/>
          </a:bodyPr>
          <a:lstStyle/>
          <a:p>
            <a:pPr algn="just"/>
            <a:r>
              <a:rPr lang="en-US" sz="2000" b="1" dirty="0"/>
              <a:t>Purpose:</a:t>
            </a:r>
          </a:p>
          <a:p>
            <a:pPr marL="609630" lvl="1" indent="-304815" algn="just">
              <a:buFont typeface="Arial" panose="020B0604020202020204" pitchFamily="34" charset="0"/>
              <a:buChar char="•"/>
            </a:pPr>
            <a:r>
              <a:rPr lang="en-US" sz="2000" dirty="0"/>
              <a:t>Generate accurate, context-aware responses using retrieved chunks.</a:t>
            </a:r>
          </a:p>
          <a:p>
            <a:pPr algn="just"/>
            <a:r>
              <a:rPr lang="en-US" sz="2000" b="1" dirty="0"/>
              <a:t>How It Works:</a:t>
            </a:r>
            <a:endParaRPr lang="en-US" sz="2000" dirty="0"/>
          </a:p>
          <a:p>
            <a:pPr marL="609630" lvl="1" indent="-304815" algn="just">
              <a:buFont typeface="Arial" panose="020B0604020202020204" pitchFamily="34" charset="0"/>
              <a:buChar char="•"/>
            </a:pPr>
            <a:r>
              <a:rPr lang="en-US" sz="2000" dirty="0"/>
              <a:t>Merge retrieved chunks into a structured input for the LLM.</a:t>
            </a:r>
          </a:p>
          <a:p>
            <a:pPr marL="609630" lvl="1" indent="-304815" algn="just">
              <a:buFont typeface="Arial" panose="020B0604020202020204" pitchFamily="34" charset="0"/>
              <a:buChar char="•"/>
            </a:pPr>
            <a:r>
              <a:rPr lang="en-US" sz="2000" dirty="0"/>
              <a:t>Pass the structured input to Meta-LLaMA3-8B-instruct.</a:t>
            </a:r>
          </a:p>
          <a:p>
            <a:pPr marL="609630" lvl="1" indent="-304815" algn="just">
              <a:buFont typeface="Arial" panose="020B0604020202020204" pitchFamily="34" charset="0"/>
              <a:buChar char="•"/>
            </a:pPr>
            <a:r>
              <a:rPr lang="en-US" sz="2000" dirty="0"/>
              <a:t>Generate a natural language answer while maintaining factual accuracy.</a:t>
            </a:r>
          </a:p>
          <a:p>
            <a:pPr algn="just"/>
            <a:r>
              <a:rPr lang="en-US" sz="2000" b="1" dirty="0"/>
              <a:t>Example:</a:t>
            </a:r>
          </a:p>
          <a:p>
            <a:pPr marL="609630" lvl="1" indent="-304815" algn="just">
              <a:buFont typeface="Arial" panose="020B0604020202020204" pitchFamily="34" charset="0"/>
              <a:buChar char="•"/>
            </a:pPr>
            <a:r>
              <a:rPr lang="en-US" sz="2000" dirty="0"/>
              <a:t>Retrieved Chunks (C1, C2, C3) → Passed as context to LLM</a:t>
            </a:r>
          </a:p>
          <a:p>
            <a:pPr lvl="1" algn="just"/>
            <a:r>
              <a:rPr lang="en-US" sz="2000" b="1" dirty="0"/>
              <a:t>Final Answer:</a:t>
            </a:r>
          </a:p>
          <a:p>
            <a:pPr lvl="2" algn="just"/>
            <a:r>
              <a:rPr lang="en-US" sz="2000" dirty="0"/>
              <a:t>"To apply for an internship at NDSU, students should explore opportunities on CareerLink or external job portals. Required documents include a resume, cover letter, and sometimes additional documents like a transcript or recommendation letter."</a:t>
            </a:r>
            <a:endParaRPr lang="en-IN" sz="2000" dirty="0"/>
          </a:p>
        </p:txBody>
      </p:sp>
    </p:spTree>
    <p:extLst>
      <p:ext uri="{BB962C8B-B14F-4D97-AF65-F5344CB8AC3E}">
        <p14:creationId xmlns:p14="http://schemas.microsoft.com/office/powerpoint/2010/main" val="3432224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2">
            <a:extLst>
              <a:ext uri="{FF2B5EF4-FFF2-40B4-BE49-F238E27FC236}">
                <a16:creationId xmlns:a16="http://schemas.microsoft.com/office/drawing/2014/main" id="{555CD9A0-6316-7D55-EAE9-EF2CC0E24ACC}"/>
              </a:ext>
            </a:extLst>
          </p:cNvPr>
          <p:cNvSpPr/>
          <p:nvPr/>
        </p:nvSpPr>
        <p:spPr>
          <a:xfrm>
            <a:off x="-795852" y="-258964"/>
            <a:ext cx="3387463" cy="344793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3">
            <a:extLst>
              <a:ext uri="{FF2B5EF4-FFF2-40B4-BE49-F238E27FC236}">
                <a16:creationId xmlns:a16="http://schemas.microsoft.com/office/drawing/2014/main" id="{57BB3853-C8FD-BF5C-7377-7C78326DBA4C}"/>
              </a:ext>
            </a:extLst>
          </p:cNvPr>
          <p:cNvSpPr/>
          <p:nvPr/>
        </p:nvSpPr>
        <p:spPr>
          <a:xfrm flipH="1" flipV="1">
            <a:off x="10176454" y="4629133"/>
            <a:ext cx="2607281" cy="2701884"/>
          </a:xfrm>
          <a:custGeom>
            <a:avLst/>
            <a:gdLst/>
            <a:ahLst/>
            <a:cxnLst/>
            <a:rect l="l" t="t" r="r" b="b"/>
            <a:pathLst>
              <a:path w="4092904" h="4092904">
                <a:moveTo>
                  <a:pt x="4092904" y="4092904"/>
                </a:moveTo>
                <a:lnTo>
                  <a:pt x="0" y="4092904"/>
                </a:lnTo>
                <a:lnTo>
                  <a:pt x="0" y="0"/>
                </a:lnTo>
                <a:lnTo>
                  <a:pt x="4092904" y="0"/>
                </a:lnTo>
                <a:lnTo>
                  <a:pt x="4092904" y="40929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1" name="Group 6">
            <a:extLst>
              <a:ext uri="{FF2B5EF4-FFF2-40B4-BE49-F238E27FC236}">
                <a16:creationId xmlns:a16="http://schemas.microsoft.com/office/drawing/2014/main" id="{A17B9475-CD99-A197-0AB7-D6A367ABF20E}"/>
              </a:ext>
            </a:extLst>
          </p:cNvPr>
          <p:cNvGrpSpPr/>
          <p:nvPr/>
        </p:nvGrpSpPr>
        <p:grpSpPr>
          <a:xfrm>
            <a:off x="11256805" y="164381"/>
            <a:ext cx="1028700" cy="1042839"/>
            <a:chOff x="0" y="0"/>
            <a:chExt cx="406400" cy="411986"/>
          </a:xfrm>
        </p:grpSpPr>
        <p:sp>
          <p:nvSpPr>
            <p:cNvPr id="42" name="Freeform 7">
              <a:extLst>
                <a:ext uri="{FF2B5EF4-FFF2-40B4-BE49-F238E27FC236}">
                  <a16:creationId xmlns:a16="http://schemas.microsoft.com/office/drawing/2014/main" id="{6C94CC3A-5855-117B-88E3-803F55F0B5AD}"/>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43" name="TextBox 8">
              <a:extLst>
                <a:ext uri="{FF2B5EF4-FFF2-40B4-BE49-F238E27FC236}">
                  <a16:creationId xmlns:a16="http://schemas.microsoft.com/office/drawing/2014/main" id="{192C6E82-A894-1DCA-4A1A-502695C4E110}"/>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grpSp>
        <p:nvGrpSpPr>
          <p:cNvPr id="44" name="Group 9">
            <a:extLst>
              <a:ext uri="{FF2B5EF4-FFF2-40B4-BE49-F238E27FC236}">
                <a16:creationId xmlns:a16="http://schemas.microsoft.com/office/drawing/2014/main" id="{612B0D5E-2178-F1E1-A422-CB6CB1242A91}"/>
              </a:ext>
            </a:extLst>
          </p:cNvPr>
          <p:cNvGrpSpPr/>
          <p:nvPr/>
        </p:nvGrpSpPr>
        <p:grpSpPr>
          <a:xfrm>
            <a:off x="10742455" y="164381"/>
            <a:ext cx="1028700" cy="1042839"/>
            <a:chOff x="0" y="0"/>
            <a:chExt cx="406400" cy="411986"/>
          </a:xfrm>
        </p:grpSpPr>
        <p:sp>
          <p:nvSpPr>
            <p:cNvPr id="45" name="Freeform 10">
              <a:extLst>
                <a:ext uri="{FF2B5EF4-FFF2-40B4-BE49-F238E27FC236}">
                  <a16:creationId xmlns:a16="http://schemas.microsoft.com/office/drawing/2014/main" id="{6111F6ED-26E3-4A0E-A939-DDB37284AD7E}"/>
                </a:ext>
              </a:extLst>
            </p:cNvPr>
            <p:cNvSpPr/>
            <p:nvPr/>
          </p:nvSpPr>
          <p:spPr>
            <a:xfrm>
              <a:off x="0" y="0"/>
              <a:ext cx="406400" cy="411986"/>
            </a:xfrm>
            <a:custGeom>
              <a:avLst/>
              <a:gdLst/>
              <a:ahLst/>
              <a:cxnLst/>
              <a:rect l="l" t="t" r="r" b="b"/>
              <a:pathLst>
                <a:path w="406400" h="411986">
                  <a:moveTo>
                    <a:pt x="0" y="0"/>
                  </a:moveTo>
                  <a:lnTo>
                    <a:pt x="203200" y="0"/>
                  </a:lnTo>
                  <a:lnTo>
                    <a:pt x="406400" y="205993"/>
                  </a:lnTo>
                  <a:lnTo>
                    <a:pt x="203200" y="411986"/>
                  </a:lnTo>
                  <a:lnTo>
                    <a:pt x="0" y="411986"/>
                  </a:lnTo>
                  <a:lnTo>
                    <a:pt x="203200" y="205993"/>
                  </a:lnTo>
                  <a:lnTo>
                    <a:pt x="0" y="0"/>
                  </a:lnTo>
                  <a:close/>
                </a:path>
              </a:pathLst>
            </a:custGeom>
            <a:solidFill>
              <a:srgbClr val="CCD8E1"/>
            </a:solidFill>
          </p:spPr>
        </p:sp>
        <p:sp>
          <p:nvSpPr>
            <p:cNvPr id="46" name="TextBox 11">
              <a:extLst>
                <a:ext uri="{FF2B5EF4-FFF2-40B4-BE49-F238E27FC236}">
                  <a16:creationId xmlns:a16="http://schemas.microsoft.com/office/drawing/2014/main" id="{99B1A919-D646-EEB2-DE3C-B6E5BD012CD2}"/>
                </a:ext>
              </a:extLst>
            </p:cNvPr>
            <p:cNvSpPr txBox="1"/>
            <p:nvPr/>
          </p:nvSpPr>
          <p:spPr>
            <a:xfrm>
              <a:off x="177800" y="-104775"/>
              <a:ext cx="152400" cy="516761"/>
            </a:xfrm>
            <a:prstGeom prst="rect">
              <a:avLst/>
            </a:prstGeom>
          </p:spPr>
          <p:txBody>
            <a:bodyPr lIns="33867" tIns="33867" rIns="33867" bIns="33867" rtlCol="0" anchor="ctr"/>
            <a:lstStyle/>
            <a:p>
              <a:pPr algn="ctr">
                <a:lnSpc>
                  <a:spcPts val="3267"/>
                </a:lnSpc>
              </a:pPr>
              <a:endParaRPr sz="1200"/>
            </a:p>
          </p:txBody>
        </p:sp>
      </p:grpSp>
      <p:sp>
        <p:nvSpPr>
          <p:cNvPr id="48" name="TextBox 47">
            <a:extLst>
              <a:ext uri="{FF2B5EF4-FFF2-40B4-BE49-F238E27FC236}">
                <a16:creationId xmlns:a16="http://schemas.microsoft.com/office/drawing/2014/main" id="{9534174D-9EE8-E428-B71C-6DF3364AE007}"/>
              </a:ext>
            </a:extLst>
          </p:cNvPr>
          <p:cNvSpPr txBox="1"/>
          <p:nvPr/>
        </p:nvSpPr>
        <p:spPr>
          <a:xfrm>
            <a:off x="3320094" y="404664"/>
            <a:ext cx="7593990" cy="584775"/>
          </a:xfrm>
          <a:prstGeom prst="rect">
            <a:avLst/>
          </a:prstGeom>
          <a:noFill/>
        </p:spPr>
        <p:txBody>
          <a:bodyPr wrap="square" rtlCol="0">
            <a:spAutoFit/>
          </a:bodyPr>
          <a:lstStyle/>
          <a:p>
            <a:r>
              <a:rPr lang="en-US" sz="3200" b="1" dirty="0"/>
              <a:t>Summary of Algorithms Used in </a:t>
            </a:r>
            <a:r>
              <a:rPr lang="en-US" sz="3200" b="1" dirty="0" err="1"/>
              <a:t>QuIM</a:t>
            </a:r>
            <a:r>
              <a:rPr lang="en-US" sz="3200" b="1" dirty="0"/>
              <a:t>-RAG</a:t>
            </a:r>
            <a:endParaRPr lang="en-IN" sz="3200" b="1" dirty="0"/>
          </a:p>
        </p:txBody>
      </p:sp>
      <p:graphicFrame>
        <p:nvGraphicFramePr>
          <p:cNvPr id="50" name="Table 49">
            <a:extLst>
              <a:ext uri="{FF2B5EF4-FFF2-40B4-BE49-F238E27FC236}">
                <a16:creationId xmlns:a16="http://schemas.microsoft.com/office/drawing/2014/main" id="{7B7E599B-5B20-A864-9F38-86B324F50D83}"/>
              </a:ext>
            </a:extLst>
          </p:cNvPr>
          <p:cNvGraphicFramePr>
            <a:graphicFrameLocks noGrp="1"/>
          </p:cNvGraphicFramePr>
          <p:nvPr/>
        </p:nvGraphicFramePr>
        <p:xfrm>
          <a:off x="1871531" y="1460782"/>
          <a:ext cx="8304921" cy="4848540"/>
        </p:xfrm>
        <a:graphic>
          <a:graphicData uri="http://schemas.openxmlformats.org/drawingml/2006/table">
            <a:tbl>
              <a:tblPr firstRow="1" bandRow="1">
                <a:tableStyleId>{5C22544A-7EE6-4342-B048-85BDC9FD1C3A}</a:tableStyleId>
              </a:tblPr>
              <a:tblGrid>
                <a:gridCol w="2768307">
                  <a:extLst>
                    <a:ext uri="{9D8B030D-6E8A-4147-A177-3AD203B41FA5}">
                      <a16:colId xmlns:a16="http://schemas.microsoft.com/office/drawing/2014/main" val="3868368634"/>
                    </a:ext>
                  </a:extLst>
                </a:gridCol>
                <a:gridCol w="2768307">
                  <a:extLst>
                    <a:ext uri="{9D8B030D-6E8A-4147-A177-3AD203B41FA5}">
                      <a16:colId xmlns:a16="http://schemas.microsoft.com/office/drawing/2014/main" val="1429600356"/>
                    </a:ext>
                  </a:extLst>
                </a:gridCol>
                <a:gridCol w="2768307">
                  <a:extLst>
                    <a:ext uri="{9D8B030D-6E8A-4147-A177-3AD203B41FA5}">
                      <a16:colId xmlns:a16="http://schemas.microsoft.com/office/drawing/2014/main" val="1239023408"/>
                    </a:ext>
                  </a:extLst>
                </a:gridCol>
              </a:tblGrid>
              <a:tr h="700877">
                <a:tc>
                  <a:txBody>
                    <a:bodyPr/>
                    <a:lstStyle/>
                    <a:p>
                      <a:r>
                        <a:rPr lang="en-IN" sz="1900" b="1" dirty="0"/>
                        <a:t>Algorithm</a:t>
                      </a:r>
                      <a:endParaRPr lang="en-IN" sz="1900" dirty="0"/>
                    </a:p>
                  </a:txBody>
                  <a:tcPr marL="60960" marR="60960" marT="30480" marB="30480" anchor="ctr"/>
                </a:tc>
                <a:tc>
                  <a:txBody>
                    <a:bodyPr/>
                    <a:lstStyle/>
                    <a:p>
                      <a:r>
                        <a:rPr lang="en-IN" sz="1900" b="1"/>
                        <a:t>Purpose</a:t>
                      </a:r>
                      <a:endParaRPr lang="en-IN" sz="1900"/>
                    </a:p>
                  </a:txBody>
                  <a:tcPr marL="60960" marR="60960" marT="30480" marB="30480" anchor="ctr"/>
                </a:tc>
                <a:tc>
                  <a:txBody>
                    <a:bodyPr/>
                    <a:lstStyle/>
                    <a:p>
                      <a:r>
                        <a:rPr lang="en-IN" sz="1900" b="1" dirty="0"/>
                        <a:t>Key Steps</a:t>
                      </a:r>
                      <a:endParaRPr lang="en-IN" sz="1900" dirty="0"/>
                    </a:p>
                  </a:txBody>
                  <a:tcPr marL="60960" marR="60960" marT="30480" marB="30480" anchor="ctr"/>
                </a:tc>
                <a:extLst>
                  <a:ext uri="{0D108BD9-81ED-4DB2-BD59-A6C34878D82A}">
                    <a16:rowId xmlns:a16="http://schemas.microsoft.com/office/drawing/2014/main" val="540909619"/>
                  </a:ext>
                </a:extLst>
              </a:tr>
              <a:tr h="1209735">
                <a:tc>
                  <a:txBody>
                    <a:bodyPr/>
                    <a:lstStyle/>
                    <a:p>
                      <a:r>
                        <a:rPr lang="en-IN" sz="1900" b="1" dirty="0"/>
                        <a:t>Inverted Index Construction</a:t>
                      </a:r>
                      <a:endParaRPr lang="en-IN" sz="1900" dirty="0"/>
                    </a:p>
                  </a:txBody>
                  <a:tcPr marL="60960" marR="60960" marT="30480" marB="30480" anchor="ctr"/>
                </a:tc>
                <a:tc>
                  <a:txBody>
                    <a:bodyPr/>
                    <a:lstStyle/>
                    <a:p>
                      <a:r>
                        <a:rPr lang="en-US" sz="1900" dirty="0"/>
                        <a:t>Efficiently stores and retrieves relevant document chunks.</a:t>
                      </a:r>
                    </a:p>
                  </a:txBody>
                  <a:tcPr marL="60960" marR="60960" marT="30480" marB="30480" anchor="ctr"/>
                </a:tc>
                <a:tc>
                  <a:txBody>
                    <a:bodyPr/>
                    <a:lstStyle/>
                    <a:p>
                      <a:r>
                        <a:rPr lang="en-US" sz="1900"/>
                        <a:t>Embeddings are clustered into prototype vectors and indexed.</a:t>
                      </a:r>
                    </a:p>
                  </a:txBody>
                  <a:tcPr marL="60960" marR="60960" marT="30480" marB="30480" anchor="ctr"/>
                </a:tc>
                <a:extLst>
                  <a:ext uri="{0D108BD9-81ED-4DB2-BD59-A6C34878D82A}">
                    <a16:rowId xmlns:a16="http://schemas.microsoft.com/office/drawing/2014/main" val="2813085392"/>
                  </a:ext>
                </a:extLst>
              </a:tr>
              <a:tr h="1728193">
                <a:tc>
                  <a:txBody>
                    <a:bodyPr/>
                    <a:lstStyle/>
                    <a:p>
                      <a:r>
                        <a:rPr lang="en-IN" sz="1900" b="1"/>
                        <a:t>Query Matching (Cosine Similarity)</a:t>
                      </a:r>
                      <a:endParaRPr lang="en-IN" sz="1900"/>
                    </a:p>
                  </a:txBody>
                  <a:tcPr marL="60960" marR="60960" marT="30480" marB="30480" anchor="ctr"/>
                </a:tc>
                <a:tc>
                  <a:txBody>
                    <a:bodyPr/>
                    <a:lstStyle/>
                    <a:p>
                      <a:r>
                        <a:rPr lang="en-US" sz="1900" dirty="0"/>
                        <a:t>Finds the most relevant prototype vector for a given user query.</a:t>
                      </a:r>
                    </a:p>
                  </a:txBody>
                  <a:tcPr marL="60960" marR="60960" marT="30480" marB="30480" anchor="ctr"/>
                </a:tc>
                <a:tc>
                  <a:txBody>
                    <a:bodyPr/>
                    <a:lstStyle/>
                    <a:p>
                      <a:r>
                        <a:rPr lang="en-US" sz="1900" dirty="0"/>
                        <a:t>User query is embedded → Nearest prototype is found → Linked chunks are retrieved.</a:t>
                      </a:r>
                    </a:p>
                  </a:txBody>
                  <a:tcPr marL="60960" marR="60960" marT="30480" marB="30480" anchor="ctr"/>
                </a:tc>
                <a:extLst>
                  <a:ext uri="{0D108BD9-81ED-4DB2-BD59-A6C34878D82A}">
                    <a16:rowId xmlns:a16="http://schemas.microsoft.com/office/drawing/2014/main" val="501639583"/>
                  </a:ext>
                </a:extLst>
              </a:tr>
              <a:tr h="1209735">
                <a:tc>
                  <a:txBody>
                    <a:bodyPr/>
                    <a:lstStyle/>
                    <a:p>
                      <a:r>
                        <a:rPr lang="en-IN" sz="1900" b="1"/>
                        <a:t>LLM-Based Answer Generation</a:t>
                      </a:r>
                      <a:endParaRPr lang="en-IN" sz="1900"/>
                    </a:p>
                  </a:txBody>
                  <a:tcPr marL="60960" marR="60960" marT="30480" marB="30480" anchor="ctr"/>
                </a:tc>
                <a:tc>
                  <a:txBody>
                    <a:bodyPr/>
                    <a:lstStyle/>
                    <a:p>
                      <a:r>
                        <a:rPr lang="en-US" sz="1900"/>
                        <a:t>Generates a response using retrieved document chunks.</a:t>
                      </a:r>
                    </a:p>
                  </a:txBody>
                  <a:tcPr marL="60960" marR="60960" marT="30480" marB="30480" anchor="ctr"/>
                </a:tc>
                <a:tc>
                  <a:txBody>
                    <a:bodyPr/>
                    <a:lstStyle/>
                    <a:p>
                      <a:r>
                        <a:rPr lang="en-US" sz="1900" dirty="0"/>
                        <a:t>Retrieved text is passed to Meta-LLaMA3-8B-instruct for response generation.</a:t>
                      </a:r>
                    </a:p>
                  </a:txBody>
                  <a:tcPr marL="60960" marR="60960" marT="30480" marB="30480" anchor="ctr"/>
                </a:tc>
                <a:extLst>
                  <a:ext uri="{0D108BD9-81ED-4DB2-BD59-A6C34878D82A}">
                    <a16:rowId xmlns:a16="http://schemas.microsoft.com/office/drawing/2014/main" val="2806714705"/>
                  </a:ext>
                </a:extLst>
              </a:tr>
            </a:tbl>
          </a:graphicData>
        </a:graphic>
      </p:graphicFrame>
    </p:spTree>
    <p:extLst>
      <p:ext uri="{BB962C8B-B14F-4D97-AF65-F5344CB8AC3E}">
        <p14:creationId xmlns:p14="http://schemas.microsoft.com/office/powerpoint/2010/main" val="2743934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BA66CDC-0963-38C6-305B-C82A6A63517F}"/>
              </a:ext>
            </a:extLst>
          </p:cNvPr>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E54FEFF1-7879-D581-9CBB-B3523A421F11}"/>
              </a:ext>
            </a:extLst>
          </p:cNvPr>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565E70DA-97D0-FD5A-2CB3-29977D25A97D}"/>
              </a:ext>
            </a:extLst>
          </p:cNvPr>
          <p:cNvSpPr txBox="1"/>
          <p:nvPr/>
        </p:nvSpPr>
        <p:spPr>
          <a:xfrm>
            <a:off x="5207891" y="285317"/>
            <a:ext cx="7575251" cy="733727"/>
          </a:xfrm>
          <a:prstGeom prst="rect">
            <a:avLst/>
          </a:prstGeom>
        </p:spPr>
        <p:txBody>
          <a:bodyPr wrap="square" lIns="0" tIns="0" rIns="0" bIns="0" rtlCol="0" anchor="t">
            <a:spAutoFit/>
          </a:bodyPr>
          <a:lstStyle/>
          <a:p>
            <a:pPr>
              <a:lnSpc>
                <a:spcPts val="5474"/>
              </a:lnSpc>
            </a:pPr>
            <a:r>
              <a:rPr lang="en-US" sz="5702" b="1" spc="114" dirty="0" err="1">
                <a:solidFill>
                  <a:srgbClr val="393A38"/>
                </a:solidFill>
                <a:latin typeface="Poppins Bold"/>
                <a:ea typeface="Poppins Bold"/>
                <a:cs typeface="Poppins Bold"/>
                <a:sym typeface="Poppins Bold"/>
              </a:rPr>
              <a:t>DataSets</a:t>
            </a:r>
            <a:r>
              <a:rPr lang="en-US" sz="5702" b="1" spc="114" dirty="0">
                <a:solidFill>
                  <a:srgbClr val="393A38"/>
                </a:solidFill>
                <a:latin typeface="Poppins Bold"/>
                <a:ea typeface="Poppins Bold"/>
                <a:cs typeface="Poppins Bold"/>
                <a:sym typeface="Poppins Bold"/>
              </a:rPr>
              <a:t> Used…</a:t>
            </a:r>
          </a:p>
        </p:txBody>
      </p:sp>
      <p:sp>
        <p:nvSpPr>
          <p:cNvPr id="17" name="TextBox 16">
            <a:extLst>
              <a:ext uri="{FF2B5EF4-FFF2-40B4-BE49-F238E27FC236}">
                <a16:creationId xmlns:a16="http://schemas.microsoft.com/office/drawing/2014/main" id="{ECE9AA14-0529-CDE0-D47F-A1840C101A59}"/>
              </a:ext>
            </a:extLst>
          </p:cNvPr>
          <p:cNvSpPr txBox="1"/>
          <p:nvPr/>
        </p:nvSpPr>
        <p:spPr>
          <a:xfrm>
            <a:off x="1103446" y="1316766"/>
            <a:ext cx="10273141" cy="954300"/>
          </a:xfrm>
          <a:prstGeom prst="rect">
            <a:avLst/>
          </a:prstGeom>
          <a:noFill/>
        </p:spPr>
        <p:txBody>
          <a:bodyPr wrap="square" rtlCol="0">
            <a:spAutoFit/>
          </a:bodyPr>
          <a:lstStyle/>
          <a:p>
            <a:pPr marL="304815" indent="-304815" algn="just">
              <a:buFont typeface="Wingdings" panose="05000000000000000000" pitchFamily="2" charset="2"/>
              <a:buChar char="Ø"/>
            </a:pPr>
            <a:r>
              <a:rPr lang="en-US" sz="1867" dirty="0" err="1"/>
              <a:t>QuIM</a:t>
            </a:r>
            <a:r>
              <a:rPr lang="en-US" sz="1867" dirty="0"/>
              <a:t>-RAG is currently built using </a:t>
            </a:r>
            <a:r>
              <a:rPr lang="en-US" sz="1867" b="1" dirty="0"/>
              <a:t>two main datasets</a:t>
            </a:r>
            <a:r>
              <a:rPr lang="en-US" sz="1867" dirty="0"/>
              <a:t> collected from the </a:t>
            </a:r>
            <a:r>
              <a:rPr lang="en-US" sz="1867" b="1" dirty="0"/>
              <a:t>NDSU Career Advising and Catalog websites</a:t>
            </a:r>
            <a:r>
              <a:rPr lang="en-US" sz="1867" dirty="0"/>
              <a:t>. These datasets contain </a:t>
            </a:r>
            <a:r>
              <a:rPr lang="en-US" sz="1867" b="1" dirty="0"/>
              <a:t>structured and unstructured text</a:t>
            </a:r>
            <a:r>
              <a:rPr lang="en-US" sz="1867" dirty="0"/>
              <a:t> related to </a:t>
            </a:r>
            <a:r>
              <a:rPr lang="en-US" sz="1867" b="1" dirty="0"/>
              <a:t>career guidance, job applications, internships, and academic policies</a:t>
            </a:r>
            <a:r>
              <a:rPr lang="en-US" sz="1867" dirty="0"/>
              <a:t>.</a:t>
            </a:r>
            <a:endParaRPr lang="en-IN" sz="1867" dirty="0"/>
          </a:p>
        </p:txBody>
      </p:sp>
      <p:sp>
        <p:nvSpPr>
          <p:cNvPr id="18" name="TextBox 17">
            <a:extLst>
              <a:ext uri="{FF2B5EF4-FFF2-40B4-BE49-F238E27FC236}">
                <a16:creationId xmlns:a16="http://schemas.microsoft.com/office/drawing/2014/main" id="{C8150B0F-A8B3-C618-3B64-AA1A2536B697}"/>
              </a:ext>
            </a:extLst>
          </p:cNvPr>
          <p:cNvSpPr txBox="1"/>
          <p:nvPr/>
        </p:nvSpPr>
        <p:spPr>
          <a:xfrm>
            <a:off x="961142" y="2275636"/>
            <a:ext cx="5664629" cy="502766"/>
          </a:xfrm>
          <a:prstGeom prst="rect">
            <a:avLst/>
          </a:prstGeom>
          <a:noFill/>
        </p:spPr>
        <p:txBody>
          <a:bodyPr wrap="square" rtlCol="0">
            <a:spAutoFit/>
          </a:bodyPr>
          <a:lstStyle/>
          <a:p>
            <a:r>
              <a:rPr lang="en-US" sz="2667" b="1" dirty="0"/>
              <a:t>1. NDSU Career Advising Dataset</a:t>
            </a:r>
            <a:endParaRPr lang="en-IN" sz="2667" b="1" dirty="0"/>
          </a:p>
        </p:txBody>
      </p:sp>
      <p:sp>
        <p:nvSpPr>
          <p:cNvPr id="19" name="TextBox 18">
            <a:extLst>
              <a:ext uri="{FF2B5EF4-FFF2-40B4-BE49-F238E27FC236}">
                <a16:creationId xmlns:a16="http://schemas.microsoft.com/office/drawing/2014/main" id="{AC1113A9-560D-02E0-3F5C-F7B614F6EA27}"/>
              </a:ext>
            </a:extLst>
          </p:cNvPr>
          <p:cNvSpPr txBox="1"/>
          <p:nvPr/>
        </p:nvSpPr>
        <p:spPr>
          <a:xfrm>
            <a:off x="1473491" y="2882694"/>
            <a:ext cx="9889099" cy="3540200"/>
          </a:xfrm>
          <a:prstGeom prst="rect">
            <a:avLst/>
          </a:prstGeom>
          <a:noFill/>
        </p:spPr>
        <p:txBody>
          <a:bodyPr wrap="square" rtlCol="0">
            <a:spAutoFit/>
          </a:bodyPr>
          <a:lstStyle/>
          <a:p>
            <a:pPr algn="just"/>
            <a:r>
              <a:rPr lang="en-US" sz="1867" b="1" u="sng" dirty="0"/>
              <a:t>Purpose:</a:t>
            </a:r>
          </a:p>
          <a:p>
            <a:pPr marL="609630" lvl="1" indent="-304815" algn="just">
              <a:buFont typeface="Arial" panose="020B0604020202020204" pitchFamily="34" charset="0"/>
              <a:buChar char="•"/>
            </a:pPr>
            <a:r>
              <a:rPr lang="en-US" sz="1867" dirty="0"/>
              <a:t>Provides </a:t>
            </a:r>
            <a:r>
              <a:rPr lang="en-US" sz="1867" b="1" dirty="0"/>
              <a:t>career-related guidance</a:t>
            </a:r>
            <a:r>
              <a:rPr lang="en-US" sz="1867" dirty="0"/>
              <a:t> to students, covering </a:t>
            </a:r>
            <a:r>
              <a:rPr lang="en-US" sz="1867" b="1" dirty="0"/>
              <a:t>resume writing, interview preparation, and job search strategies</a:t>
            </a:r>
            <a:r>
              <a:rPr lang="en-US" sz="1867" dirty="0"/>
              <a:t>.</a:t>
            </a:r>
          </a:p>
          <a:p>
            <a:pPr marL="609630" lvl="1" indent="-304815" algn="just">
              <a:buFont typeface="Arial" panose="020B0604020202020204" pitchFamily="34" charset="0"/>
              <a:buChar char="•"/>
            </a:pPr>
            <a:r>
              <a:rPr lang="en-US" sz="1867" dirty="0"/>
              <a:t>Helps in </a:t>
            </a:r>
            <a:r>
              <a:rPr lang="en-US" sz="1867" b="1" dirty="0"/>
              <a:t>retrieval-augmented generation (RAG)</a:t>
            </a:r>
            <a:r>
              <a:rPr lang="en-US" sz="1867" dirty="0"/>
              <a:t> by ensuring responses are based on </a:t>
            </a:r>
            <a:r>
              <a:rPr lang="en-US" sz="1867" b="1" dirty="0"/>
              <a:t>real-world career resources</a:t>
            </a:r>
            <a:r>
              <a:rPr lang="en-US" sz="1867" dirty="0"/>
              <a:t>.</a:t>
            </a:r>
          </a:p>
          <a:p>
            <a:pPr algn="just"/>
            <a:r>
              <a:rPr lang="en-US" sz="1867" b="1" u="sng" dirty="0"/>
              <a:t>Data Collection Process:</a:t>
            </a:r>
          </a:p>
          <a:p>
            <a:pPr marL="609630" lvl="1" indent="-304815" algn="just">
              <a:buFont typeface="Arial" panose="020B0604020202020204" pitchFamily="34" charset="0"/>
              <a:buChar char="•"/>
            </a:pPr>
            <a:r>
              <a:rPr lang="en-US" sz="1867" b="1" dirty="0"/>
              <a:t>Scraped from the NDSU Career Center website</a:t>
            </a:r>
            <a:r>
              <a:rPr lang="en-US" sz="1867" dirty="0"/>
              <a:t> (publicly available career resources).</a:t>
            </a:r>
          </a:p>
          <a:p>
            <a:pPr marL="609630" lvl="1" indent="-304815" algn="just">
              <a:buFont typeface="Arial" panose="020B0604020202020204" pitchFamily="34" charset="0"/>
              <a:buChar char="•"/>
            </a:pPr>
            <a:r>
              <a:rPr lang="en-US" sz="1867" b="1" dirty="0"/>
              <a:t>Preprocessed</a:t>
            </a:r>
            <a:r>
              <a:rPr lang="en-US" sz="1867" dirty="0"/>
              <a:t> to remove </a:t>
            </a:r>
            <a:r>
              <a:rPr lang="en-US" sz="1867" b="1" dirty="0"/>
              <a:t>unnecessary content (headers, navigation menus, duplicate text, etc.)</a:t>
            </a:r>
            <a:r>
              <a:rPr lang="en-US" sz="1867" dirty="0"/>
              <a:t>.</a:t>
            </a:r>
          </a:p>
          <a:p>
            <a:pPr marL="609630" lvl="1" indent="-304815" algn="just">
              <a:buFont typeface="Arial" panose="020B0604020202020204" pitchFamily="34" charset="0"/>
              <a:buChar char="•"/>
            </a:pPr>
            <a:r>
              <a:rPr lang="en-US" sz="1867" dirty="0"/>
              <a:t> </a:t>
            </a:r>
            <a:r>
              <a:rPr lang="en-US" sz="1867" b="1" dirty="0"/>
              <a:t>Divided into structured chunks</a:t>
            </a:r>
            <a:r>
              <a:rPr lang="en-US" sz="1867" dirty="0"/>
              <a:t> of </a:t>
            </a:r>
            <a:r>
              <a:rPr lang="en-US" sz="1867" b="1" dirty="0"/>
              <a:t>1000 tokens with 200-token overlaps</a:t>
            </a:r>
            <a:r>
              <a:rPr lang="en-US" sz="1867" dirty="0"/>
              <a:t> to </a:t>
            </a:r>
            <a:r>
              <a:rPr lang="en-US" sz="1867" b="1" dirty="0"/>
              <a:t>preserve context</a:t>
            </a:r>
            <a:r>
              <a:rPr lang="en-US" sz="1867" dirty="0"/>
              <a:t>.</a:t>
            </a:r>
          </a:p>
          <a:p>
            <a:pPr marL="609630" lvl="1" indent="-304815" algn="just">
              <a:buFont typeface="Arial" panose="020B0604020202020204" pitchFamily="34" charset="0"/>
              <a:buChar char="•"/>
            </a:pPr>
            <a:r>
              <a:rPr lang="en-US" sz="1867" dirty="0"/>
              <a:t> </a:t>
            </a:r>
            <a:r>
              <a:rPr lang="en-US" sz="1867" b="1" dirty="0"/>
              <a:t>Generated question-answer pairs</a:t>
            </a:r>
            <a:r>
              <a:rPr lang="en-US" sz="1867" dirty="0"/>
              <a:t> using </a:t>
            </a:r>
            <a:r>
              <a:rPr lang="en-US" sz="1867" b="1" dirty="0"/>
              <a:t>GPT-3.5-turbo-instruct</a:t>
            </a:r>
            <a:r>
              <a:rPr lang="en-US" sz="1867" dirty="0"/>
              <a:t>.</a:t>
            </a:r>
          </a:p>
          <a:p>
            <a:pPr algn="just"/>
            <a:endParaRPr lang="en-IN" sz="1867" dirty="0"/>
          </a:p>
        </p:txBody>
      </p:sp>
      <p:sp>
        <p:nvSpPr>
          <p:cNvPr id="20" name="TextBox 19">
            <a:extLst>
              <a:ext uri="{FF2B5EF4-FFF2-40B4-BE49-F238E27FC236}">
                <a16:creationId xmlns:a16="http://schemas.microsoft.com/office/drawing/2014/main" id="{00E90C12-AD52-6143-E42D-0F7005634437}"/>
              </a:ext>
            </a:extLst>
          </p:cNvPr>
          <p:cNvSpPr txBox="1"/>
          <p:nvPr/>
        </p:nvSpPr>
        <p:spPr>
          <a:xfrm>
            <a:off x="6864086" y="2655979"/>
            <a:ext cx="6240693" cy="1405256"/>
          </a:xfrm>
          <a:prstGeom prst="rect">
            <a:avLst/>
          </a:prstGeom>
          <a:noFill/>
        </p:spPr>
        <p:txBody>
          <a:bodyPr wrap="square" rtlCol="0">
            <a:spAutoFit/>
          </a:bodyPr>
          <a:lstStyle/>
          <a:p>
            <a:r>
              <a:rPr lang="en-US" sz="2133" b="1" dirty="0"/>
              <a:t>Link: </a:t>
            </a:r>
            <a:r>
              <a:rPr lang="en-US" sz="2133" dirty="0">
                <a:hlinkClick r:id="rId4"/>
              </a:rPr>
              <a:t>https://career-advising.ndsu.edu</a:t>
            </a:r>
            <a:endParaRPr lang="en-US" sz="2133" dirty="0"/>
          </a:p>
          <a:p>
            <a:endParaRPr lang="en-US" sz="2133" dirty="0"/>
          </a:p>
          <a:p>
            <a:endParaRPr lang="en-IN" sz="2133" b="1" dirty="0"/>
          </a:p>
          <a:p>
            <a:endParaRPr lang="en-IN" sz="2133" dirty="0"/>
          </a:p>
        </p:txBody>
      </p:sp>
    </p:spTree>
    <p:extLst>
      <p:ext uri="{BB962C8B-B14F-4D97-AF65-F5344CB8AC3E}">
        <p14:creationId xmlns:p14="http://schemas.microsoft.com/office/powerpoint/2010/main" val="871413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3A907-C1EF-B6D2-4815-5CC108B638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E178B7-3229-FB6D-FE86-CE537CD84AC3}"/>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9536814A-159A-AA43-D706-5A371FD5C9C8}"/>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5">
            <a:extLst>
              <a:ext uri="{FF2B5EF4-FFF2-40B4-BE49-F238E27FC236}">
                <a16:creationId xmlns:a16="http://schemas.microsoft.com/office/drawing/2014/main" id="{2B7B3039-F37C-48E0-6F93-89E1EBF3D7DB}"/>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pic>
        <p:nvPicPr>
          <p:cNvPr id="9" name="Picture 8">
            <a:extLst>
              <a:ext uri="{FF2B5EF4-FFF2-40B4-BE49-F238E27FC236}">
                <a16:creationId xmlns:a16="http://schemas.microsoft.com/office/drawing/2014/main" id="{9FCC8056-A57B-16AD-2021-7A9A1A36F255}"/>
              </a:ext>
            </a:extLst>
          </p:cNvPr>
          <p:cNvPicPr>
            <a:picLocks noChangeAspect="1"/>
          </p:cNvPicPr>
          <p:nvPr/>
        </p:nvPicPr>
        <p:blipFill>
          <a:blip r:embed="rId7"/>
          <a:stretch>
            <a:fillRect/>
          </a:stretch>
        </p:blipFill>
        <p:spPr>
          <a:xfrm>
            <a:off x="1212574" y="914400"/>
            <a:ext cx="10098156" cy="5754787"/>
          </a:xfrm>
          <a:prstGeom prst="rect">
            <a:avLst/>
          </a:prstGeom>
        </p:spPr>
      </p:pic>
    </p:spTree>
    <p:extLst>
      <p:ext uri="{BB962C8B-B14F-4D97-AF65-F5344CB8AC3E}">
        <p14:creationId xmlns:p14="http://schemas.microsoft.com/office/powerpoint/2010/main" val="2280523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A4782DE-F351-E3EB-A124-0FBD2DA565FB}"/>
              </a:ext>
            </a:extLst>
          </p:cNvPr>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FA3CA71A-514A-C6B1-743F-B5EEF5ED880B}"/>
              </a:ext>
            </a:extLst>
          </p:cNvPr>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BEB869BF-F237-9A0D-016B-CD57C03B872C}"/>
              </a:ext>
            </a:extLst>
          </p:cNvPr>
          <p:cNvSpPr txBox="1"/>
          <p:nvPr/>
        </p:nvSpPr>
        <p:spPr>
          <a:xfrm>
            <a:off x="5135894" y="356555"/>
            <a:ext cx="7575251" cy="733727"/>
          </a:xfrm>
          <a:prstGeom prst="rect">
            <a:avLst/>
          </a:prstGeom>
        </p:spPr>
        <p:txBody>
          <a:bodyPr wrap="square" lIns="0" tIns="0" rIns="0" bIns="0" rtlCol="0" anchor="t">
            <a:spAutoFit/>
          </a:bodyPr>
          <a:lstStyle/>
          <a:p>
            <a:pPr>
              <a:lnSpc>
                <a:spcPts val="5474"/>
              </a:lnSpc>
            </a:pPr>
            <a:r>
              <a:rPr lang="en-US" sz="5702" b="1" spc="114" dirty="0" err="1">
                <a:solidFill>
                  <a:srgbClr val="393A38"/>
                </a:solidFill>
                <a:latin typeface="Poppins Bold"/>
                <a:ea typeface="Poppins Bold"/>
                <a:cs typeface="Poppins Bold"/>
                <a:sym typeface="Poppins Bold"/>
              </a:rPr>
              <a:t>DataSets</a:t>
            </a:r>
            <a:r>
              <a:rPr lang="en-US" sz="5702" b="1" spc="114" dirty="0">
                <a:solidFill>
                  <a:srgbClr val="393A38"/>
                </a:solidFill>
                <a:latin typeface="Poppins Bold"/>
                <a:ea typeface="Poppins Bold"/>
                <a:cs typeface="Poppins Bold"/>
                <a:sym typeface="Poppins Bold"/>
              </a:rPr>
              <a:t> Used…</a:t>
            </a:r>
          </a:p>
        </p:txBody>
      </p:sp>
      <p:sp>
        <p:nvSpPr>
          <p:cNvPr id="6" name="TextBox 5">
            <a:extLst>
              <a:ext uri="{FF2B5EF4-FFF2-40B4-BE49-F238E27FC236}">
                <a16:creationId xmlns:a16="http://schemas.microsoft.com/office/drawing/2014/main" id="{DE9C9E6B-0F97-EBE4-5223-0592D0519857}"/>
              </a:ext>
            </a:extLst>
          </p:cNvPr>
          <p:cNvSpPr txBox="1"/>
          <p:nvPr/>
        </p:nvSpPr>
        <p:spPr>
          <a:xfrm>
            <a:off x="961142" y="1498030"/>
            <a:ext cx="5664629" cy="502766"/>
          </a:xfrm>
          <a:prstGeom prst="rect">
            <a:avLst/>
          </a:prstGeom>
          <a:noFill/>
        </p:spPr>
        <p:txBody>
          <a:bodyPr wrap="square" rtlCol="0">
            <a:spAutoFit/>
          </a:bodyPr>
          <a:lstStyle/>
          <a:p>
            <a:r>
              <a:rPr lang="en-US" sz="2667" b="1" dirty="0"/>
              <a:t>2. NDSU Catalog Dataset</a:t>
            </a:r>
            <a:endParaRPr lang="en-IN" sz="2667" b="1" dirty="0"/>
          </a:p>
        </p:txBody>
      </p:sp>
      <p:sp>
        <p:nvSpPr>
          <p:cNvPr id="7" name="TextBox 6">
            <a:extLst>
              <a:ext uri="{FF2B5EF4-FFF2-40B4-BE49-F238E27FC236}">
                <a16:creationId xmlns:a16="http://schemas.microsoft.com/office/drawing/2014/main" id="{3CE2A59B-8E0B-786E-7809-561C2B4A87B5}"/>
              </a:ext>
            </a:extLst>
          </p:cNvPr>
          <p:cNvSpPr txBox="1"/>
          <p:nvPr/>
        </p:nvSpPr>
        <p:spPr>
          <a:xfrm>
            <a:off x="962697" y="2458728"/>
            <a:ext cx="9889099" cy="4359335"/>
          </a:xfrm>
          <a:prstGeom prst="rect">
            <a:avLst/>
          </a:prstGeom>
          <a:noFill/>
        </p:spPr>
        <p:txBody>
          <a:bodyPr wrap="square" rtlCol="0">
            <a:spAutoFit/>
          </a:bodyPr>
          <a:lstStyle/>
          <a:p>
            <a:pPr algn="just"/>
            <a:r>
              <a:rPr lang="en-US" sz="2133" b="1" u="sng" dirty="0"/>
              <a:t>Purpose:</a:t>
            </a:r>
          </a:p>
          <a:p>
            <a:pPr marL="609630" lvl="1" indent="-304815" algn="just">
              <a:buFont typeface="Arial" panose="020B0604020202020204" pitchFamily="34" charset="0"/>
              <a:buChar char="•"/>
            </a:pPr>
            <a:r>
              <a:rPr lang="en-US" sz="2133" dirty="0"/>
              <a:t>Provides academic-related information, including internship policies, degree requirements, and enrollment guidelines.</a:t>
            </a:r>
          </a:p>
          <a:p>
            <a:pPr marL="609630" lvl="1" indent="-304815" algn="just">
              <a:buFont typeface="Arial" panose="020B0604020202020204" pitchFamily="34" charset="0"/>
              <a:buChar char="•"/>
            </a:pPr>
            <a:r>
              <a:rPr lang="en-US" sz="2133" dirty="0"/>
              <a:t>Helps ensure responses are based on official university policies.</a:t>
            </a:r>
          </a:p>
          <a:p>
            <a:pPr algn="just"/>
            <a:r>
              <a:rPr lang="en-US" sz="2133" b="1" u="sng" dirty="0"/>
              <a:t>Data Collection Process:</a:t>
            </a:r>
          </a:p>
          <a:p>
            <a:pPr marL="609630" lvl="1" indent="-304815" algn="just">
              <a:buFont typeface="Arial" panose="020B0604020202020204" pitchFamily="34" charset="0"/>
              <a:buChar char="•"/>
            </a:pPr>
            <a:r>
              <a:rPr lang="en-US" sz="2133" b="1" dirty="0"/>
              <a:t>Scraped from the NDSU Career Center website</a:t>
            </a:r>
            <a:r>
              <a:rPr lang="en-US" sz="2133" dirty="0"/>
              <a:t> (publicly available career resources).</a:t>
            </a:r>
          </a:p>
          <a:p>
            <a:pPr marL="609630" lvl="1" indent="-304815" algn="just">
              <a:buFont typeface="Arial" panose="020B0604020202020204" pitchFamily="34" charset="0"/>
              <a:buChar char="•"/>
            </a:pPr>
            <a:r>
              <a:rPr lang="en-US" sz="2133" b="1" dirty="0"/>
              <a:t>Preprocessed</a:t>
            </a:r>
            <a:r>
              <a:rPr lang="en-US" sz="2133" dirty="0"/>
              <a:t> to remove </a:t>
            </a:r>
            <a:r>
              <a:rPr lang="en-US" sz="2133" b="1" dirty="0"/>
              <a:t>unnecessary content (headers, navigation menus, duplicate text, etc.)</a:t>
            </a:r>
            <a:r>
              <a:rPr lang="en-US" sz="2133" dirty="0"/>
              <a:t>.</a:t>
            </a:r>
          </a:p>
          <a:p>
            <a:pPr marL="609630" lvl="1" indent="-304815" algn="just">
              <a:buFont typeface="Arial" panose="020B0604020202020204" pitchFamily="34" charset="0"/>
              <a:buChar char="•"/>
            </a:pPr>
            <a:r>
              <a:rPr lang="en-US" sz="2133" dirty="0"/>
              <a:t> </a:t>
            </a:r>
            <a:r>
              <a:rPr lang="en-US" sz="2133" b="1" dirty="0"/>
              <a:t>Divided into structured chunks</a:t>
            </a:r>
            <a:r>
              <a:rPr lang="en-US" sz="2133" dirty="0"/>
              <a:t> of </a:t>
            </a:r>
            <a:r>
              <a:rPr lang="en-US" sz="2133" b="1" dirty="0"/>
              <a:t>1000 tokens with 200-token overlaps</a:t>
            </a:r>
            <a:r>
              <a:rPr lang="en-US" sz="2133" dirty="0"/>
              <a:t> to </a:t>
            </a:r>
            <a:r>
              <a:rPr lang="en-US" sz="2133" b="1" dirty="0"/>
              <a:t>preserve context</a:t>
            </a:r>
            <a:r>
              <a:rPr lang="en-US" sz="2133" dirty="0"/>
              <a:t>.</a:t>
            </a:r>
          </a:p>
          <a:p>
            <a:pPr marL="609630" lvl="1" indent="-304815" algn="just">
              <a:buFont typeface="Arial" panose="020B0604020202020204" pitchFamily="34" charset="0"/>
              <a:buChar char="•"/>
            </a:pPr>
            <a:r>
              <a:rPr lang="en-US" sz="2133" dirty="0"/>
              <a:t> </a:t>
            </a:r>
            <a:r>
              <a:rPr lang="en-US" sz="2133" b="1" dirty="0"/>
              <a:t>Generated question-answer pairs</a:t>
            </a:r>
            <a:r>
              <a:rPr lang="en-US" sz="2133" dirty="0"/>
              <a:t> using </a:t>
            </a:r>
            <a:r>
              <a:rPr lang="en-US" sz="2133" b="1" dirty="0"/>
              <a:t>GPT-3.5-turbo-instruct</a:t>
            </a:r>
            <a:r>
              <a:rPr lang="en-US" sz="2133" dirty="0"/>
              <a:t>.</a:t>
            </a:r>
          </a:p>
          <a:p>
            <a:pPr algn="just"/>
            <a:endParaRPr lang="en-IN" sz="2133" dirty="0"/>
          </a:p>
        </p:txBody>
      </p:sp>
      <p:sp>
        <p:nvSpPr>
          <p:cNvPr id="8" name="TextBox 7">
            <a:extLst>
              <a:ext uri="{FF2B5EF4-FFF2-40B4-BE49-F238E27FC236}">
                <a16:creationId xmlns:a16="http://schemas.microsoft.com/office/drawing/2014/main" id="{AFB5AE2B-F720-AE76-3707-6A5F83257707}"/>
              </a:ext>
            </a:extLst>
          </p:cNvPr>
          <p:cNvSpPr txBox="1"/>
          <p:nvPr/>
        </p:nvSpPr>
        <p:spPr>
          <a:xfrm>
            <a:off x="6170255" y="2099656"/>
            <a:ext cx="6240693" cy="748795"/>
          </a:xfrm>
          <a:prstGeom prst="rect">
            <a:avLst/>
          </a:prstGeom>
          <a:noFill/>
        </p:spPr>
        <p:txBody>
          <a:bodyPr wrap="square" rtlCol="0">
            <a:spAutoFit/>
          </a:bodyPr>
          <a:lstStyle/>
          <a:p>
            <a:r>
              <a:rPr lang="en-US" sz="2133" b="1" dirty="0"/>
              <a:t>Link:  </a:t>
            </a:r>
            <a:r>
              <a:rPr lang="en-IN" sz="2133" dirty="0">
                <a:hlinkClick r:id="rId4"/>
              </a:rPr>
              <a:t>https://catalog.ndsu.edu</a:t>
            </a:r>
            <a:endParaRPr lang="en-IN" sz="2133" b="1" dirty="0"/>
          </a:p>
          <a:p>
            <a:endParaRPr lang="en-IN" sz="2133" dirty="0"/>
          </a:p>
        </p:txBody>
      </p:sp>
    </p:spTree>
    <p:extLst>
      <p:ext uri="{BB962C8B-B14F-4D97-AF65-F5344CB8AC3E}">
        <p14:creationId xmlns:p14="http://schemas.microsoft.com/office/powerpoint/2010/main" val="187552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58F54-CA83-C3B1-3201-7D909D888C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555D39F-7603-8F75-D4FF-120667DE07AA}"/>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3CEC5D4-BA10-A2A5-3425-6689519FA532}"/>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5">
            <a:extLst>
              <a:ext uri="{FF2B5EF4-FFF2-40B4-BE49-F238E27FC236}">
                <a16:creationId xmlns:a16="http://schemas.microsoft.com/office/drawing/2014/main" id="{57A928AD-63F7-A87D-308C-1BAE52C745D4}"/>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pic>
        <p:nvPicPr>
          <p:cNvPr id="6" name="Picture 5">
            <a:extLst>
              <a:ext uri="{FF2B5EF4-FFF2-40B4-BE49-F238E27FC236}">
                <a16:creationId xmlns:a16="http://schemas.microsoft.com/office/drawing/2014/main" id="{AFC6B755-49D6-D70C-0F62-503A0BD72E7B}"/>
              </a:ext>
            </a:extLst>
          </p:cNvPr>
          <p:cNvPicPr>
            <a:picLocks noChangeAspect="1"/>
          </p:cNvPicPr>
          <p:nvPr/>
        </p:nvPicPr>
        <p:blipFill>
          <a:blip r:embed="rId7"/>
          <a:stretch>
            <a:fillRect/>
          </a:stretch>
        </p:blipFill>
        <p:spPr>
          <a:xfrm>
            <a:off x="1172816" y="974035"/>
            <a:ext cx="10127975" cy="5691976"/>
          </a:xfrm>
          <a:prstGeom prst="rect">
            <a:avLst/>
          </a:prstGeom>
        </p:spPr>
      </p:pic>
    </p:spTree>
    <p:extLst>
      <p:ext uri="{BB962C8B-B14F-4D97-AF65-F5344CB8AC3E}">
        <p14:creationId xmlns:p14="http://schemas.microsoft.com/office/powerpoint/2010/main" val="3198593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D5B7A-40A4-054B-B29B-9014CF97FD9C}"/>
            </a:ext>
          </a:extLst>
        </p:cNvPr>
        <p:cNvGrpSpPr/>
        <p:nvPr/>
      </p:nvGrpSpPr>
      <p:grpSpPr>
        <a:xfrm>
          <a:off x="0" y="0"/>
          <a:ext cx="0" cy="0"/>
          <a:chOff x="0" y="0"/>
          <a:chExt cx="0" cy="0"/>
        </a:xfrm>
      </p:grpSpPr>
      <p:sp>
        <p:nvSpPr>
          <p:cNvPr id="2" name="Freeform 3">
            <a:extLst>
              <a:ext uri="{FF2B5EF4-FFF2-40B4-BE49-F238E27FC236}">
                <a16:creationId xmlns:a16="http://schemas.microsoft.com/office/drawing/2014/main" id="{05F57CB7-40CC-0D6C-B4AD-A7CA33D71039}"/>
              </a:ext>
            </a:extLst>
          </p:cNvPr>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
            <a:extLst>
              <a:ext uri="{FF2B5EF4-FFF2-40B4-BE49-F238E27FC236}">
                <a16:creationId xmlns:a16="http://schemas.microsoft.com/office/drawing/2014/main" id="{897055F6-320A-42AE-8EF6-4F5FB05145D8}"/>
              </a:ext>
            </a:extLst>
          </p:cNvPr>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F1EC0569-2D43-F1AD-3E1A-FFD1D2E153EF}"/>
              </a:ext>
            </a:extLst>
          </p:cNvPr>
          <p:cNvSpPr txBox="1"/>
          <p:nvPr/>
        </p:nvSpPr>
        <p:spPr>
          <a:xfrm>
            <a:off x="3311691" y="500675"/>
            <a:ext cx="8775385" cy="733727"/>
          </a:xfrm>
          <a:prstGeom prst="rect">
            <a:avLst/>
          </a:prstGeom>
        </p:spPr>
        <p:txBody>
          <a:bodyPr wrap="square" lIns="0" tIns="0" rIns="0" bIns="0" rtlCol="0" anchor="t">
            <a:spAutoFit/>
          </a:bodyPr>
          <a:lstStyle/>
          <a:p>
            <a:pPr>
              <a:lnSpc>
                <a:spcPts val="5474"/>
              </a:lnSpc>
            </a:pPr>
            <a:r>
              <a:rPr lang="en-US" sz="5702" b="1" spc="114" dirty="0">
                <a:solidFill>
                  <a:srgbClr val="393A38"/>
                </a:solidFill>
                <a:latin typeface="Poppins Bold"/>
                <a:ea typeface="Poppins Bold"/>
                <a:cs typeface="Poppins Bold"/>
                <a:sym typeface="Poppins Bold"/>
              </a:rPr>
              <a:t>Experimental Setup…</a:t>
            </a:r>
          </a:p>
        </p:txBody>
      </p:sp>
      <p:sp>
        <p:nvSpPr>
          <p:cNvPr id="4" name="TextBox 3">
            <a:extLst>
              <a:ext uri="{FF2B5EF4-FFF2-40B4-BE49-F238E27FC236}">
                <a16:creationId xmlns:a16="http://schemas.microsoft.com/office/drawing/2014/main" id="{64317C5C-E9F1-6483-CF7D-9CB845583818}"/>
              </a:ext>
            </a:extLst>
          </p:cNvPr>
          <p:cNvSpPr txBox="1"/>
          <p:nvPr/>
        </p:nvSpPr>
        <p:spPr>
          <a:xfrm>
            <a:off x="1055440" y="1320200"/>
            <a:ext cx="9649072" cy="1241622"/>
          </a:xfrm>
          <a:prstGeom prst="rect">
            <a:avLst/>
          </a:prstGeom>
          <a:noFill/>
        </p:spPr>
        <p:txBody>
          <a:bodyPr wrap="square" rtlCol="0">
            <a:spAutoFit/>
          </a:bodyPr>
          <a:lstStyle/>
          <a:p>
            <a:pPr marL="228611" indent="-228611" algn="just">
              <a:buFont typeface="Wingdings" panose="05000000000000000000" pitchFamily="2" charset="2"/>
              <a:buChar char="Ø"/>
            </a:pPr>
            <a:r>
              <a:rPr lang="en-US" sz="1867" dirty="0"/>
              <a:t>The </a:t>
            </a:r>
            <a:r>
              <a:rPr lang="en-US" sz="1867" b="1" dirty="0"/>
              <a:t>experimental setup</a:t>
            </a:r>
            <a:r>
              <a:rPr lang="en-US" sz="1867" dirty="0"/>
              <a:t> of </a:t>
            </a:r>
            <a:r>
              <a:rPr lang="en-US" sz="1867" dirty="0" err="1"/>
              <a:t>QuIM</a:t>
            </a:r>
            <a:r>
              <a:rPr lang="en-US" sz="1867" dirty="0"/>
              <a:t>-RAG focuses on evaluating the </a:t>
            </a:r>
            <a:r>
              <a:rPr lang="en-US" sz="1867" b="1" dirty="0"/>
              <a:t>retrieval and answer generation performance</a:t>
            </a:r>
            <a:r>
              <a:rPr lang="en-US" sz="1867" dirty="0"/>
              <a:t> using </a:t>
            </a:r>
            <a:r>
              <a:rPr lang="en-US" sz="1867" b="1" dirty="0"/>
              <a:t>quantized embeddings and an inverted index</a:t>
            </a:r>
            <a:r>
              <a:rPr lang="en-US" sz="1867" dirty="0"/>
              <a:t>. The experiments compare </a:t>
            </a:r>
            <a:r>
              <a:rPr lang="en-US" sz="1867" b="1" dirty="0" err="1"/>
              <a:t>QuIM</a:t>
            </a:r>
            <a:r>
              <a:rPr lang="en-US" sz="1867" b="1" dirty="0"/>
              <a:t>-RAG</a:t>
            </a:r>
            <a:r>
              <a:rPr lang="en-US" sz="1867" dirty="0"/>
              <a:t> with </a:t>
            </a:r>
            <a:r>
              <a:rPr lang="en-US" sz="1867" b="1" dirty="0"/>
              <a:t>traditional RAG-based methods</a:t>
            </a:r>
            <a:r>
              <a:rPr lang="en-US" sz="1867" dirty="0"/>
              <a:t> to assess improvements in </a:t>
            </a:r>
            <a:r>
              <a:rPr lang="en-US" sz="1867" b="1" dirty="0"/>
              <a:t>retrieval accuracy, response faithfulness, and answer relevance</a:t>
            </a:r>
            <a:r>
              <a:rPr lang="en-US" sz="1867" dirty="0"/>
              <a:t>.</a:t>
            </a:r>
            <a:endParaRPr lang="en-IN" sz="1867" dirty="0"/>
          </a:p>
        </p:txBody>
      </p:sp>
      <p:sp>
        <p:nvSpPr>
          <p:cNvPr id="6" name="TextBox 5">
            <a:extLst>
              <a:ext uri="{FF2B5EF4-FFF2-40B4-BE49-F238E27FC236}">
                <a16:creationId xmlns:a16="http://schemas.microsoft.com/office/drawing/2014/main" id="{4B013416-7F2C-FF61-AC16-39951E17F2E8}"/>
              </a:ext>
            </a:extLst>
          </p:cNvPr>
          <p:cNvSpPr txBox="1"/>
          <p:nvPr/>
        </p:nvSpPr>
        <p:spPr>
          <a:xfrm>
            <a:off x="1151451" y="2555312"/>
            <a:ext cx="9649072" cy="2144498"/>
          </a:xfrm>
          <a:prstGeom prst="rect">
            <a:avLst/>
          </a:prstGeom>
          <a:noFill/>
        </p:spPr>
        <p:txBody>
          <a:bodyPr wrap="square" rtlCol="0">
            <a:spAutoFit/>
          </a:bodyPr>
          <a:lstStyle/>
          <a:p>
            <a:pPr algn="just"/>
            <a:r>
              <a:rPr lang="en-IN" sz="2133" b="1" dirty="0"/>
              <a:t>1. Models Used</a:t>
            </a:r>
          </a:p>
          <a:p>
            <a:pPr marL="609630" lvl="1" indent="-304815" algn="just">
              <a:buFont typeface="Arial" panose="020B0604020202020204" pitchFamily="34" charset="0"/>
              <a:buChar char="•"/>
            </a:pPr>
            <a:r>
              <a:rPr lang="en-IN" sz="1867" dirty="0"/>
              <a:t>Embedding Model: </a:t>
            </a:r>
            <a:r>
              <a:rPr lang="en-IN" sz="1867" b="1" dirty="0"/>
              <a:t>BAAI/bge-large-en-v1.5 </a:t>
            </a:r>
            <a:r>
              <a:rPr lang="en-IN" sz="1867" dirty="0"/>
              <a:t>(used to encode questions &amp; queries into vector embeddings).</a:t>
            </a:r>
          </a:p>
          <a:p>
            <a:pPr marL="609630" lvl="1" indent="-304815" algn="just">
              <a:buFont typeface="Arial" panose="020B0604020202020204" pitchFamily="34" charset="0"/>
              <a:buChar char="•"/>
            </a:pPr>
            <a:r>
              <a:rPr lang="en-IN" sz="1867" dirty="0"/>
              <a:t>LLM for Answer Generation: </a:t>
            </a:r>
            <a:r>
              <a:rPr lang="en-IN" sz="1867" b="1" dirty="0"/>
              <a:t>Meta-LLaMA3-8B-instruct</a:t>
            </a:r>
            <a:r>
              <a:rPr lang="en-IN" sz="1867" dirty="0"/>
              <a:t> (Hugging Face model for contextual response generation).</a:t>
            </a:r>
          </a:p>
          <a:p>
            <a:pPr marL="609630" lvl="1" indent="-304815" algn="just">
              <a:buFont typeface="Arial" panose="020B0604020202020204" pitchFamily="34" charset="0"/>
              <a:buChar char="•"/>
            </a:pPr>
            <a:r>
              <a:rPr lang="en-IN" sz="1867" dirty="0"/>
              <a:t>Database for Storage &amp; Retrieval: </a:t>
            </a:r>
            <a:r>
              <a:rPr lang="en-IN" sz="1867" b="1" dirty="0" err="1"/>
              <a:t>ChromaDB</a:t>
            </a:r>
            <a:r>
              <a:rPr lang="en-IN" sz="1867" b="1" dirty="0"/>
              <a:t> </a:t>
            </a:r>
            <a:r>
              <a:rPr lang="en-IN" sz="1867" dirty="0"/>
              <a:t>(for indexing and searching quantized embeddings).</a:t>
            </a:r>
          </a:p>
        </p:txBody>
      </p:sp>
      <p:sp>
        <p:nvSpPr>
          <p:cNvPr id="12" name="TextBox 11">
            <a:extLst>
              <a:ext uri="{FF2B5EF4-FFF2-40B4-BE49-F238E27FC236}">
                <a16:creationId xmlns:a16="http://schemas.microsoft.com/office/drawing/2014/main" id="{46958F00-A6B6-24BA-8E18-B7115415B110}"/>
              </a:ext>
            </a:extLst>
          </p:cNvPr>
          <p:cNvSpPr txBox="1"/>
          <p:nvPr/>
        </p:nvSpPr>
        <p:spPr>
          <a:xfrm>
            <a:off x="1287240" y="4693235"/>
            <a:ext cx="4320480" cy="420564"/>
          </a:xfrm>
          <a:prstGeom prst="rect">
            <a:avLst/>
          </a:prstGeom>
          <a:noFill/>
        </p:spPr>
        <p:txBody>
          <a:bodyPr wrap="square" rtlCol="0">
            <a:spAutoFit/>
          </a:bodyPr>
          <a:lstStyle/>
          <a:p>
            <a:r>
              <a:rPr lang="en-US" sz="2133" b="1" dirty="0"/>
              <a:t>2. Baseline Models for Comparison</a:t>
            </a:r>
            <a:endParaRPr lang="en-IN" sz="2133" b="1" dirty="0"/>
          </a:p>
        </p:txBody>
      </p:sp>
      <p:graphicFrame>
        <p:nvGraphicFramePr>
          <p:cNvPr id="13" name="Table 12">
            <a:extLst>
              <a:ext uri="{FF2B5EF4-FFF2-40B4-BE49-F238E27FC236}">
                <a16:creationId xmlns:a16="http://schemas.microsoft.com/office/drawing/2014/main" id="{1CE1BCF1-A55D-3470-6B2B-780A4632CEB4}"/>
              </a:ext>
            </a:extLst>
          </p:cNvPr>
          <p:cNvGraphicFramePr>
            <a:graphicFrameLocks noGrp="1"/>
          </p:cNvGraphicFramePr>
          <p:nvPr/>
        </p:nvGraphicFramePr>
        <p:xfrm>
          <a:off x="1535494" y="5107610"/>
          <a:ext cx="8144453" cy="1555686"/>
        </p:xfrm>
        <a:graphic>
          <a:graphicData uri="http://schemas.openxmlformats.org/drawingml/2006/table">
            <a:tbl>
              <a:tblPr firstRow="1" bandRow="1">
                <a:tableStyleId>{5C22544A-7EE6-4342-B048-85BDC9FD1C3A}</a:tableStyleId>
              </a:tblPr>
              <a:tblGrid>
                <a:gridCol w="2725787">
                  <a:extLst>
                    <a:ext uri="{9D8B030D-6E8A-4147-A177-3AD203B41FA5}">
                      <a16:colId xmlns:a16="http://schemas.microsoft.com/office/drawing/2014/main" val="2489152081"/>
                    </a:ext>
                  </a:extLst>
                </a:gridCol>
                <a:gridCol w="2709333">
                  <a:extLst>
                    <a:ext uri="{9D8B030D-6E8A-4147-A177-3AD203B41FA5}">
                      <a16:colId xmlns:a16="http://schemas.microsoft.com/office/drawing/2014/main" val="333953074"/>
                    </a:ext>
                  </a:extLst>
                </a:gridCol>
                <a:gridCol w="2709333">
                  <a:extLst>
                    <a:ext uri="{9D8B030D-6E8A-4147-A177-3AD203B41FA5}">
                      <a16:colId xmlns:a16="http://schemas.microsoft.com/office/drawing/2014/main" val="2917034487"/>
                    </a:ext>
                  </a:extLst>
                </a:gridCol>
              </a:tblGrid>
              <a:tr h="458406">
                <a:tc>
                  <a:txBody>
                    <a:bodyPr/>
                    <a:lstStyle/>
                    <a:p>
                      <a:r>
                        <a:rPr lang="en-IN" sz="1600" b="1" dirty="0"/>
                        <a:t>Model</a:t>
                      </a:r>
                      <a:endParaRPr lang="en-IN" sz="1600" dirty="0"/>
                    </a:p>
                  </a:txBody>
                  <a:tcPr marL="60960" marR="60960" marT="30480" marB="30480" anchor="ctr"/>
                </a:tc>
                <a:tc>
                  <a:txBody>
                    <a:bodyPr/>
                    <a:lstStyle/>
                    <a:p>
                      <a:r>
                        <a:rPr lang="en-IN" sz="1600" b="1" dirty="0"/>
                        <a:t>Retrieval Mechanism</a:t>
                      </a:r>
                      <a:endParaRPr lang="en-IN" sz="1600" dirty="0"/>
                    </a:p>
                  </a:txBody>
                  <a:tcPr marL="60960" marR="60960" marT="30480" marB="30480" anchor="ctr"/>
                </a:tc>
                <a:tc>
                  <a:txBody>
                    <a:bodyPr/>
                    <a:lstStyle/>
                    <a:p>
                      <a:r>
                        <a:rPr lang="en-IN" sz="1600" b="1"/>
                        <a:t>Answer Generation</a:t>
                      </a:r>
                      <a:endParaRPr lang="en-IN" sz="1600"/>
                    </a:p>
                  </a:txBody>
                  <a:tcPr marL="60960" marR="60960" marT="30480" marB="30480" anchor="ctr"/>
                </a:tc>
                <a:extLst>
                  <a:ext uri="{0D108BD9-81ED-4DB2-BD59-A6C34878D82A}">
                    <a16:rowId xmlns:a16="http://schemas.microsoft.com/office/drawing/2014/main" val="255309850"/>
                  </a:ext>
                </a:extLst>
              </a:tr>
              <a:tr h="548640">
                <a:tc>
                  <a:txBody>
                    <a:bodyPr/>
                    <a:lstStyle/>
                    <a:p>
                      <a:r>
                        <a:rPr lang="en-IN" sz="1600" b="1" dirty="0"/>
                        <a:t>Traditional RAG</a:t>
                      </a:r>
                      <a:endParaRPr lang="en-IN" sz="1600" dirty="0"/>
                    </a:p>
                  </a:txBody>
                  <a:tcPr marL="60960" marR="60960" marT="30480" marB="30480" anchor="ctr"/>
                </a:tc>
                <a:tc>
                  <a:txBody>
                    <a:bodyPr/>
                    <a:lstStyle/>
                    <a:p>
                      <a:r>
                        <a:rPr lang="en-US" sz="1600" dirty="0"/>
                        <a:t>Full embedding search (no quantization)</a:t>
                      </a:r>
                    </a:p>
                  </a:txBody>
                  <a:tcPr marL="60960" marR="60960" marT="30480" marB="30480" anchor="ctr"/>
                </a:tc>
                <a:tc>
                  <a:txBody>
                    <a:bodyPr/>
                    <a:lstStyle/>
                    <a:p>
                      <a:r>
                        <a:rPr lang="en-IN" sz="1600"/>
                        <a:t>GPT-3.5-turbo-instruct</a:t>
                      </a:r>
                    </a:p>
                  </a:txBody>
                  <a:tcPr marL="60960" marR="60960" marT="30480" marB="30480" anchor="ctr"/>
                </a:tc>
                <a:extLst>
                  <a:ext uri="{0D108BD9-81ED-4DB2-BD59-A6C34878D82A}">
                    <a16:rowId xmlns:a16="http://schemas.microsoft.com/office/drawing/2014/main" val="1301542542"/>
                  </a:ext>
                </a:extLst>
              </a:tr>
              <a:tr h="548640">
                <a:tc>
                  <a:txBody>
                    <a:bodyPr/>
                    <a:lstStyle/>
                    <a:p>
                      <a:r>
                        <a:rPr lang="en-IN" sz="1600" b="1"/>
                        <a:t>QuIM-RAG (Proposed Model)</a:t>
                      </a:r>
                      <a:endParaRPr lang="en-IN" sz="1600"/>
                    </a:p>
                  </a:txBody>
                  <a:tcPr marL="60960" marR="60960" marT="30480" marB="30480" anchor="ctr"/>
                </a:tc>
                <a:tc>
                  <a:txBody>
                    <a:bodyPr/>
                    <a:lstStyle/>
                    <a:p>
                      <a:r>
                        <a:rPr lang="en-IN" sz="1600" dirty="0"/>
                        <a:t>Quantized embeddings + inverted index</a:t>
                      </a:r>
                    </a:p>
                  </a:txBody>
                  <a:tcPr marL="60960" marR="60960" marT="30480" marB="30480" anchor="ctr"/>
                </a:tc>
                <a:tc>
                  <a:txBody>
                    <a:bodyPr/>
                    <a:lstStyle/>
                    <a:p>
                      <a:r>
                        <a:rPr lang="en-IN" sz="1600" dirty="0"/>
                        <a:t>Meta-LLaMA3-8B-instruct</a:t>
                      </a:r>
                    </a:p>
                  </a:txBody>
                  <a:tcPr marL="60960" marR="60960" marT="30480" marB="30480" anchor="ctr"/>
                </a:tc>
                <a:extLst>
                  <a:ext uri="{0D108BD9-81ED-4DB2-BD59-A6C34878D82A}">
                    <a16:rowId xmlns:a16="http://schemas.microsoft.com/office/drawing/2014/main" val="3868709386"/>
                  </a:ext>
                </a:extLst>
              </a:tr>
            </a:tbl>
          </a:graphicData>
        </a:graphic>
      </p:graphicFrame>
    </p:spTree>
    <p:extLst>
      <p:ext uri="{BB962C8B-B14F-4D97-AF65-F5344CB8AC3E}">
        <p14:creationId xmlns:p14="http://schemas.microsoft.com/office/powerpoint/2010/main" val="1125756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D891797E-D8F0-8940-CB3C-F33A9CE96394}"/>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ABE45334-CB33-2C98-30DF-2F18E2DA102A}"/>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5">
            <a:extLst>
              <a:ext uri="{FF2B5EF4-FFF2-40B4-BE49-F238E27FC236}">
                <a16:creationId xmlns:a16="http://schemas.microsoft.com/office/drawing/2014/main" id="{9C4863F8-F244-1CA2-2CFD-1AC8ACFD17D3}"/>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5" name="TextBox 6">
            <a:extLst>
              <a:ext uri="{FF2B5EF4-FFF2-40B4-BE49-F238E27FC236}">
                <a16:creationId xmlns:a16="http://schemas.microsoft.com/office/drawing/2014/main" id="{22155B3F-1384-97D4-0B78-739F205E4B4C}"/>
              </a:ext>
            </a:extLst>
          </p:cNvPr>
          <p:cNvSpPr txBox="1"/>
          <p:nvPr/>
        </p:nvSpPr>
        <p:spPr>
          <a:xfrm>
            <a:off x="4127782" y="203478"/>
            <a:ext cx="8560662" cy="730969"/>
          </a:xfrm>
          <a:prstGeom prst="rect">
            <a:avLst/>
          </a:prstGeom>
        </p:spPr>
        <p:txBody>
          <a:bodyPr wrap="square" lIns="0" tIns="0" rIns="0" bIns="0" rtlCol="0" anchor="t">
            <a:spAutoFit/>
          </a:bodyPr>
          <a:lstStyle/>
          <a:p>
            <a:pPr algn="ctr">
              <a:lnSpc>
                <a:spcPts val="5678"/>
              </a:lnSpc>
            </a:pPr>
            <a:r>
              <a:rPr lang="en-US" sz="4800" b="1" spc="137" dirty="0">
                <a:solidFill>
                  <a:srgbClr val="393A38"/>
                </a:solidFill>
                <a:latin typeface="Poppins Bold"/>
                <a:ea typeface="Poppins Bold"/>
                <a:cs typeface="Poppins Bold"/>
                <a:sym typeface="Poppins Bold"/>
              </a:rPr>
              <a:t>Experimental Setup...</a:t>
            </a:r>
          </a:p>
        </p:txBody>
      </p:sp>
      <p:sp>
        <p:nvSpPr>
          <p:cNvPr id="6" name="TextBox 5">
            <a:extLst>
              <a:ext uri="{FF2B5EF4-FFF2-40B4-BE49-F238E27FC236}">
                <a16:creationId xmlns:a16="http://schemas.microsoft.com/office/drawing/2014/main" id="{E1D4B194-2E3C-FF62-7C63-5CF0A7E45CCE}"/>
              </a:ext>
            </a:extLst>
          </p:cNvPr>
          <p:cNvSpPr txBox="1"/>
          <p:nvPr/>
        </p:nvSpPr>
        <p:spPr>
          <a:xfrm>
            <a:off x="1346619" y="1536685"/>
            <a:ext cx="9457051" cy="699422"/>
          </a:xfrm>
          <a:prstGeom prst="rect">
            <a:avLst/>
          </a:prstGeom>
          <a:noFill/>
        </p:spPr>
        <p:txBody>
          <a:bodyPr wrap="square" rtlCol="0">
            <a:spAutoFit/>
          </a:bodyPr>
          <a:lstStyle/>
          <a:p>
            <a:pPr>
              <a:lnSpc>
                <a:spcPct val="150000"/>
              </a:lnSpc>
            </a:pPr>
            <a:r>
              <a:rPr lang="en-IN" sz="2933" b="1" dirty="0"/>
              <a:t>3. Evaluation Metrics Used</a:t>
            </a:r>
            <a:endParaRPr lang="en-US" sz="2667" b="1" dirty="0"/>
          </a:p>
        </p:txBody>
      </p:sp>
      <p:sp>
        <p:nvSpPr>
          <p:cNvPr id="8" name="TextBox 7">
            <a:extLst>
              <a:ext uri="{FF2B5EF4-FFF2-40B4-BE49-F238E27FC236}">
                <a16:creationId xmlns:a16="http://schemas.microsoft.com/office/drawing/2014/main" id="{5143055B-E4CD-446D-0F72-4CC1EBA5F4B4}"/>
              </a:ext>
            </a:extLst>
          </p:cNvPr>
          <p:cNvSpPr txBox="1"/>
          <p:nvPr/>
        </p:nvSpPr>
        <p:spPr>
          <a:xfrm>
            <a:off x="1494881" y="2573818"/>
            <a:ext cx="9308789" cy="2965364"/>
          </a:xfrm>
          <a:prstGeom prst="rect">
            <a:avLst/>
          </a:prstGeom>
          <a:noFill/>
        </p:spPr>
        <p:txBody>
          <a:bodyPr wrap="square" rtlCol="0">
            <a:spAutoFit/>
          </a:bodyPr>
          <a:lstStyle/>
          <a:p>
            <a:pPr algn="just"/>
            <a:r>
              <a:rPr lang="en-US" sz="2667" dirty="0"/>
              <a:t>The </a:t>
            </a:r>
            <a:r>
              <a:rPr lang="en-US" sz="2667" b="1" dirty="0" err="1"/>
              <a:t>QuIM</a:t>
            </a:r>
            <a:r>
              <a:rPr lang="en-US" sz="2667" b="1" dirty="0"/>
              <a:t>-RAG</a:t>
            </a:r>
            <a:r>
              <a:rPr lang="en-US" sz="2667" dirty="0"/>
              <a:t> system is evaluated using two primary frameworks:</a:t>
            </a:r>
          </a:p>
          <a:p>
            <a:pPr marL="647732" lvl="1" indent="-342917" algn="just">
              <a:buFont typeface="+mj-lt"/>
              <a:buAutoNum type="arabicPeriod"/>
            </a:pPr>
            <a:r>
              <a:rPr lang="en-US" sz="2667" b="1" dirty="0" err="1"/>
              <a:t>BERTScore</a:t>
            </a:r>
            <a:r>
              <a:rPr lang="en-US" sz="2667" dirty="0"/>
              <a:t> – Measures semantic similarity between generated answers and reference answers.</a:t>
            </a:r>
          </a:p>
          <a:p>
            <a:pPr marL="647732" lvl="1" indent="-342917" algn="just">
              <a:buFont typeface="+mj-lt"/>
              <a:buAutoNum type="arabicPeriod"/>
            </a:pPr>
            <a:r>
              <a:rPr lang="en-US" sz="2667" b="1" dirty="0"/>
              <a:t>RAGAS (Retrieval-Augmented Generation Assessment Score)</a:t>
            </a:r>
            <a:r>
              <a:rPr lang="en-US" sz="2667" dirty="0"/>
              <a:t> – Evaluates the faithfulness, answer relevance, and context relevance of generated responses.</a:t>
            </a:r>
          </a:p>
        </p:txBody>
      </p:sp>
    </p:spTree>
    <p:extLst>
      <p:ext uri="{BB962C8B-B14F-4D97-AF65-F5344CB8AC3E}">
        <p14:creationId xmlns:p14="http://schemas.microsoft.com/office/powerpoint/2010/main" val="3991637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14F38-7366-B4E5-AA15-462DF36ED6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A968B7-CEB8-95E3-A291-5A2E8DC2C3D8}"/>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5">
            <a:extLst>
              <a:ext uri="{FF2B5EF4-FFF2-40B4-BE49-F238E27FC236}">
                <a16:creationId xmlns:a16="http://schemas.microsoft.com/office/drawing/2014/main" id="{6761E880-ACCB-B5BB-6C4B-371CE6AA74D5}"/>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4"/>
            <a:stretch>
              <a:fillRect/>
            </a:stretch>
          </a:blipFill>
        </p:spPr>
      </p:sp>
      <p:sp>
        <p:nvSpPr>
          <p:cNvPr id="5" name="TextBox 6">
            <a:extLst>
              <a:ext uri="{FF2B5EF4-FFF2-40B4-BE49-F238E27FC236}">
                <a16:creationId xmlns:a16="http://schemas.microsoft.com/office/drawing/2014/main" id="{A106F3E9-17B4-60C3-E7BF-05B0CD3C9085}"/>
              </a:ext>
            </a:extLst>
          </p:cNvPr>
          <p:cNvSpPr txBox="1"/>
          <p:nvPr/>
        </p:nvSpPr>
        <p:spPr>
          <a:xfrm>
            <a:off x="4367808" y="174210"/>
            <a:ext cx="8560662" cy="739754"/>
          </a:xfrm>
          <a:prstGeom prst="rect">
            <a:avLst/>
          </a:prstGeom>
        </p:spPr>
        <p:txBody>
          <a:bodyPr wrap="square" lIns="0" tIns="0" rIns="0" bIns="0" rtlCol="0" anchor="t">
            <a:spAutoFit/>
          </a:bodyPr>
          <a:lstStyle/>
          <a:p>
            <a:pPr algn="ctr">
              <a:lnSpc>
                <a:spcPts val="5678"/>
              </a:lnSpc>
            </a:pPr>
            <a:r>
              <a:rPr lang="en-US" sz="5334" b="1" spc="137" dirty="0">
                <a:solidFill>
                  <a:srgbClr val="393A38"/>
                </a:solidFill>
                <a:latin typeface="Poppins Bold"/>
                <a:ea typeface="Poppins Bold"/>
                <a:cs typeface="Poppins Bold"/>
                <a:sym typeface="Poppins Bold"/>
              </a:rPr>
              <a:t>Experimental Setup...</a:t>
            </a:r>
          </a:p>
        </p:txBody>
      </p:sp>
      <p:sp>
        <p:nvSpPr>
          <p:cNvPr id="9" name="TextBox 8">
            <a:extLst>
              <a:ext uri="{FF2B5EF4-FFF2-40B4-BE49-F238E27FC236}">
                <a16:creationId xmlns:a16="http://schemas.microsoft.com/office/drawing/2014/main" id="{F78AE04E-AFC2-37EB-D006-DD53625D7762}"/>
              </a:ext>
            </a:extLst>
          </p:cNvPr>
          <p:cNvSpPr txBox="1"/>
          <p:nvPr/>
        </p:nvSpPr>
        <p:spPr>
          <a:xfrm>
            <a:off x="1151451" y="1151562"/>
            <a:ext cx="6770036" cy="461665"/>
          </a:xfrm>
          <a:prstGeom prst="rect">
            <a:avLst/>
          </a:prstGeom>
          <a:noFill/>
        </p:spPr>
        <p:txBody>
          <a:bodyPr wrap="square" rtlCol="0">
            <a:spAutoFit/>
          </a:bodyPr>
          <a:lstStyle/>
          <a:p>
            <a:pPr lvl="1"/>
            <a:r>
              <a:rPr lang="en-US" sz="2400" b="1" dirty="0"/>
              <a:t>1. </a:t>
            </a:r>
            <a:r>
              <a:rPr lang="en-US" sz="2400" b="1" dirty="0" err="1"/>
              <a:t>BERTScore</a:t>
            </a:r>
            <a:r>
              <a:rPr lang="en-US" sz="2400" b="1" dirty="0"/>
              <a:t> (Semantic Similarity Evaluation)</a:t>
            </a:r>
            <a:endParaRPr lang="en-IN" sz="2400" b="1" dirty="0"/>
          </a:p>
        </p:txBody>
      </p:sp>
      <p:sp>
        <p:nvSpPr>
          <p:cNvPr id="10" name="TextBox 9">
            <a:extLst>
              <a:ext uri="{FF2B5EF4-FFF2-40B4-BE49-F238E27FC236}">
                <a16:creationId xmlns:a16="http://schemas.microsoft.com/office/drawing/2014/main" id="{550358E5-511A-2294-8F2A-DD903632C3C6}"/>
              </a:ext>
            </a:extLst>
          </p:cNvPr>
          <p:cNvSpPr txBox="1"/>
          <p:nvPr/>
        </p:nvSpPr>
        <p:spPr>
          <a:xfrm>
            <a:off x="1480451" y="1632848"/>
            <a:ext cx="9457051" cy="666977"/>
          </a:xfrm>
          <a:prstGeom prst="rect">
            <a:avLst/>
          </a:prstGeom>
          <a:noFill/>
        </p:spPr>
        <p:txBody>
          <a:bodyPr wrap="square" rtlCol="0">
            <a:spAutoFit/>
          </a:bodyPr>
          <a:lstStyle/>
          <a:p>
            <a:pPr marL="533427" lvl="1" indent="-228611" algn="just">
              <a:buFont typeface="Wingdings" panose="05000000000000000000" pitchFamily="2" charset="2"/>
              <a:buChar char="Ø"/>
            </a:pPr>
            <a:r>
              <a:rPr lang="en-US" sz="1867" dirty="0" err="1"/>
              <a:t>BERTScore</a:t>
            </a:r>
            <a:r>
              <a:rPr lang="en-US" sz="1867" dirty="0"/>
              <a:t> is used to </a:t>
            </a:r>
            <a:r>
              <a:rPr lang="en-US" sz="1867" b="1" dirty="0"/>
              <a:t>compare the generated response with the ground truth answer</a:t>
            </a:r>
            <a:r>
              <a:rPr lang="en-US" sz="1867" dirty="0"/>
              <a:t> based on contextual embeddings rather than exact word matches.</a:t>
            </a:r>
            <a:endParaRPr lang="en-IN" sz="1867" dirty="0"/>
          </a:p>
        </p:txBody>
      </p:sp>
      <p:graphicFrame>
        <p:nvGraphicFramePr>
          <p:cNvPr id="12" name="Table 11">
            <a:extLst>
              <a:ext uri="{FF2B5EF4-FFF2-40B4-BE49-F238E27FC236}">
                <a16:creationId xmlns:a16="http://schemas.microsoft.com/office/drawing/2014/main" id="{AC16DC85-938F-1372-0322-1E5F2A2E2434}"/>
              </a:ext>
            </a:extLst>
          </p:cNvPr>
          <p:cNvGraphicFramePr>
            <a:graphicFrameLocks noGrp="1"/>
          </p:cNvGraphicFramePr>
          <p:nvPr/>
        </p:nvGraphicFramePr>
        <p:xfrm>
          <a:off x="2032000" y="2381469"/>
          <a:ext cx="8905502" cy="3657600"/>
        </p:xfrm>
        <a:graphic>
          <a:graphicData uri="http://schemas.openxmlformats.org/drawingml/2006/table">
            <a:tbl>
              <a:tblPr firstRow="1" bandRow="1">
                <a:tableStyleId>{5C22544A-7EE6-4342-B048-85BDC9FD1C3A}</a:tableStyleId>
              </a:tblPr>
              <a:tblGrid>
                <a:gridCol w="1855755">
                  <a:extLst>
                    <a:ext uri="{9D8B030D-6E8A-4147-A177-3AD203B41FA5}">
                      <a16:colId xmlns:a16="http://schemas.microsoft.com/office/drawing/2014/main" val="2912835380"/>
                    </a:ext>
                  </a:extLst>
                </a:gridCol>
                <a:gridCol w="2596996">
                  <a:extLst>
                    <a:ext uri="{9D8B030D-6E8A-4147-A177-3AD203B41FA5}">
                      <a16:colId xmlns:a16="http://schemas.microsoft.com/office/drawing/2014/main" val="1776326133"/>
                    </a:ext>
                  </a:extLst>
                </a:gridCol>
                <a:gridCol w="2875612">
                  <a:extLst>
                    <a:ext uri="{9D8B030D-6E8A-4147-A177-3AD203B41FA5}">
                      <a16:colId xmlns:a16="http://schemas.microsoft.com/office/drawing/2014/main" val="4131893669"/>
                    </a:ext>
                  </a:extLst>
                </a:gridCol>
                <a:gridCol w="1577139">
                  <a:extLst>
                    <a:ext uri="{9D8B030D-6E8A-4147-A177-3AD203B41FA5}">
                      <a16:colId xmlns:a16="http://schemas.microsoft.com/office/drawing/2014/main" val="3800843495"/>
                    </a:ext>
                  </a:extLst>
                </a:gridCol>
              </a:tblGrid>
              <a:tr h="304800">
                <a:tc>
                  <a:txBody>
                    <a:bodyPr/>
                    <a:lstStyle/>
                    <a:p>
                      <a:r>
                        <a:rPr lang="en-IN" sz="1600" b="1" dirty="0"/>
                        <a:t>Metric</a:t>
                      </a:r>
                      <a:endParaRPr lang="en-IN" sz="1600" dirty="0"/>
                    </a:p>
                  </a:txBody>
                  <a:tcPr marL="60960" marR="60960" marT="30480" marB="30480" anchor="ctr"/>
                </a:tc>
                <a:tc>
                  <a:txBody>
                    <a:bodyPr/>
                    <a:lstStyle/>
                    <a:p>
                      <a:r>
                        <a:rPr lang="en-IN" sz="1600" b="1"/>
                        <a:t>Description</a:t>
                      </a:r>
                      <a:endParaRPr lang="en-IN" sz="1600"/>
                    </a:p>
                  </a:txBody>
                  <a:tcPr marL="60960" marR="60960" marT="30480" marB="30480" anchor="ctr"/>
                </a:tc>
                <a:tc>
                  <a:txBody>
                    <a:bodyPr/>
                    <a:lstStyle/>
                    <a:p>
                      <a:r>
                        <a:rPr lang="en-IN" sz="1600" b="1"/>
                        <a:t>Formula</a:t>
                      </a:r>
                      <a:endParaRPr lang="en-IN" sz="1600"/>
                    </a:p>
                  </a:txBody>
                  <a:tcPr marL="60960" marR="60960" marT="30480" marB="30480" anchor="ctr"/>
                </a:tc>
                <a:tc>
                  <a:txBody>
                    <a:bodyPr/>
                    <a:lstStyle/>
                    <a:p>
                      <a:r>
                        <a:rPr lang="en-IN" sz="1600" b="1" dirty="0"/>
                        <a:t>Target Score</a:t>
                      </a:r>
                      <a:endParaRPr lang="en-IN" sz="1600" dirty="0"/>
                    </a:p>
                  </a:txBody>
                  <a:tcPr marL="60960" marR="60960" marT="30480" marB="30480" anchor="ctr"/>
                </a:tc>
                <a:extLst>
                  <a:ext uri="{0D108BD9-81ED-4DB2-BD59-A6C34878D82A}">
                    <a16:rowId xmlns:a16="http://schemas.microsoft.com/office/drawing/2014/main" val="1803609890"/>
                  </a:ext>
                </a:extLst>
              </a:tr>
              <a:tr h="1280160">
                <a:tc>
                  <a:txBody>
                    <a:bodyPr/>
                    <a:lstStyle/>
                    <a:p>
                      <a:r>
                        <a:rPr lang="en-IN" sz="1600" b="1" dirty="0" err="1"/>
                        <a:t>BERTScore</a:t>
                      </a:r>
                      <a:r>
                        <a:rPr lang="en-IN" sz="1600" b="1" dirty="0"/>
                        <a:t> Precision</a:t>
                      </a:r>
                      <a:endParaRPr lang="en-IN" sz="1600" dirty="0"/>
                    </a:p>
                  </a:txBody>
                  <a:tcPr marL="60960" marR="60960" marT="30480" marB="30480" anchor="ctr"/>
                </a:tc>
                <a:tc>
                  <a:txBody>
                    <a:bodyPr/>
                    <a:lstStyle/>
                    <a:p>
                      <a:r>
                        <a:rPr lang="en-US" sz="1600" dirty="0"/>
                        <a:t>Measures how accurately the generated answer matches the reference answer by computing token-level similarity.</a:t>
                      </a:r>
                    </a:p>
                  </a:txBody>
                  <a:tcPr marL="60960" marR="60960" marT="30480" marB="30480" anchor="ctr"/>
                </a:tc>
                <a:tc>
                  <a:txBody>
                    <a:bodyPr/>
                    <a:lstStyle/>
                    <a:p>
                      <a:endParaRPr lang="en-IN" sz="1600" dirty="0"/>
                    </a:p>
                  </a:txBody>
                  <a:tcPr marL="60960" marR="60960" marT="30480" marB="30480" anchor="ctr"/>
                </a:tc>
                <a:tc>
                  <a:txBody>
                    <a:bodyPr/>
                    <a:lstStyle/>
                    <a:p>
                      <a:r>
                        <a:rPr lang="en-IN" sz="1600" dirty="0"/>
                        <a:t>-</a:t>
                      </a:r>
                    </a:p>
                  </a:txBody>
                  <a:tcPr marL="60960" marR="60960" marT="30480" marB="30480" anchor="ctr"/>
                </a:tc>
                <a:extLst>
                  <a:ext uri="{0D108BD9-81ED-4DB2-BD59-A6C34878D82A}">
                    <a16:rowId xmlns:a16="http://schemas.microsoft.com/office/drawing/2014/main" val="2753515521"/>
                  </a:ext>
                </a:extLst>
              </a:tr>
              <a:tr h="1036320">
                <a:tc>
                  <a:txBody>
                    <a:bodyPr/>
                    <a:lstStyle/>
                    <a:p>
                      <a:r>
                        <a:rPr lang="en-IN" sz="1600" b="1" dirty="0" err="1"/>
                        <a:t>BERTScore</a:t>
                      </a:r>
                      <a:r>
                        <a:rPr lang="en-IN" sz="1600" b="1" dirty="0"/>
                        <a:t> Recall</a:t>
                      </a:r>
                      <a:endParaRPr lang="en-IN" sz="1600" dirty="0"/>
                    </a:p>
                  </a:txBody>
                  <a:tcPr marL="60960" marR="60960" marT="30480" marB="30480" anchor="ctr"/>
                </a:tc>
                <a:tc>
                  <a:txBody>
                    <a:bodyPr/>
                    <a:lstStyle/>
                    <a:p>
                      <a:r>
                        <a:rPr lang="en-US" sz="1600" dirty="0"/>
                        <a:t>Evaluates how well the generated answer covers all key information present in the reference answer.</a:t>
                      </a:r>
                    </a:p>
                  </a:txBody>
                  <a:tcPr marL="60960" marR="60960" marT="30480" marB="30480" anchor="ctr"/>
                </a:tc>
                <a:tc>
                  <a:txBody>
                    <a:bodyPr/>
                    <a:lstStyle/>
                    <a:p>
                      <a:endParaRPr lang="pt-BR" sz="1600" dirty="0"/>
                    </a:p>
                  </a:txBody>
                  <a:tcPr marL="60960" marR="60960" marT="30480" marB="30480" anchor="ctr"/>
                </a:tc>
                <a:tc>
                  <a:txBody>
                    <a:bodyPr/>
                    <a:lstStyle/>
                    <a:p>
                      <a:r>
                        <a:rPr lang="en-IN" sz="1600" dirty="0"/>
                        <a:t>-</a:t>
                      </a:r>
                    </a:p>
                  </a:txBody>
                  <a:tcPr marL="60960" marR="60960" marT="30480" marB="30480" anchor="ctr"/>
                </a:tc>
                <a:extLst>
                  <a:ext uri="{0D108BD9-81ED-4DB2-BD59-A6C34878D82A}">
                    <a16:rowId xmlns:a16="http://schemas.microsoft.com/office/drawing/2014/main" val="352791663"/>
                  </a:ext>
                </a:extLst>
              </a:tr>
              <a:tr h="1036320">
                <a:tc>
                  <a:txBody>
                    <a:bodyPr/>
                    <a:lstStyle/>
                    <a:p>
                      <a:r>
                        <a:rPr lang="en-IN" sz="1600" b="1" dirty="0" err="1"/>
                        <a:t>BERTScore</a:t>
                      </a:r>
                      <a:r>
                        <a:rPr lang="en-IN" sz="1600" b="1" dirty="0"/>
                        <a:t> F1 Score</a:t>
                      </a:r>
                      <a:endParaRPr lang="en-IN" sz="1600" dirty="0"/>
                    </a:p>
                  </a:txBody>
                  <a:tcPr marL="60960" marR="60960" marT="30480" marB="30480" anchor="ctr"/>
                </a:tc>
                <a:tc>
                  <a:txBody>
                    <a:bodyPr/>
                    <a:lstStyle/>
                    <a:p>
                      <a:r>
                        <a:rPr lang="en-US" sz="1600" dirty="0"/>
                        <a:t>Combines </a:t>
                      </a:r>
                      <a:r>
                        <a:rPr lang="en-US" sz="1600" b="1" dirty="0"/>
                        <a:t>precision and recall</a:t>
                      </a:r>
                      <a:r>
                        <a:rPr lang="en-US" sz="1600" dirty="0"/>
                        <a:t> to give an overall measure of answer quality and completeness.</a:t>
                      </a:r>
                      <a:endParaRPr lang="en-IN" sz="1600" dirty="0"/>
                    </a:p>
                  </a:txBody>
                  <a:tcPr marL="60960" marR="60960" marT="30480" marB="30480"/>
                </a:tc>
                <a:tc>
                  <a:txBody>
                    <a:bodyPr/>
                    <a:lstStyle/>
                    <a:p>
                      <a:endParaRPr lang="en-IN" sz="1600" dirty="0"/>
                    </a:p>
                  </a:txBody>
                  <a:tcPr marL="60960" marR="60960" marT="30480" marB="30480"/>
                </a:tc>
                <a:tc>
                  <a:txBody>
                    <a:bodyPr/>
                    <a:lstStyle/>
                    <a:p>
                      <a:pPr algn="ctr"/>
                      <a:r>
                        <a:rPr lang="en-IN" sz="1600" b="1" dirty="0"/>
                        <a:t>≥ 0.85</a:t>
                      </a:r>
                    </a:p>
                  </a:txBody>
                  <a:tcPr marL="60960" marR="60960" marT="30480" marB="30480"/>
                </a:tc>
                <a:extLst>
                  <a:ext uri="{0D108BD9-81ED-4DB2-BD59-A6C34878D82A}">
                    <a16:rowId xmlns:a16="http://schemas.microsoft.com/office/drawing/2014/main" val="2465515973"/>
                  </a:ext>
                </a:extLst>
              </a:tr>
            </a:tbl>
          </a:graphicData>
        </a:graphic>
      </p:graphicFrame>
      <p:sp>
        <p:nvSpPr>
          <p:cNvPr id="3" name="Freeform 3">
            <a:extLst>
              <a:ext uri="{FF2B5EF4-FFF2-40B4-BE49-F238E27FC236}">
                <a16:creationId xmlns:a16="http://schemas.microsoft.com/office/drawing/2014/main" id="{0BD8C80A-AA63-6928-C5F9-29E8504A7887}"/>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1" name="Picture 10">
            <a:extLst>
              <a:ext uri="{FF2B5EF4-FFF2-40B4-BE49-F238E27FC236}">
                <a16:creationId xmlns:a16="http://schemas.microsoft.com/office/drawing/2014/main" id="{D917FEE1-98A3-D88C-45E4-1868256292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752" y="2742402"/>
            <a:ext cx="2923617" cy="1135490"/>
          </a:xfrm>
          <a:prstGeom prst="rect">
            <a:avLst/>
          </a:prstGeom>
        </p:spPr>
      </p:pic>
      <p:pic>
        <p:nvPicPr>
          <p:cNvPr id="14" name="Picture 13">
            <a:extLst>
              <a:ext uri="{FF2B5EF4-FFF2-40B4-BE49-F238E27FC236}">
                <a16:creationId xmlns:a16="http://schemas.microsoft.com/office/drawing/2014/main" id="{5BEB6586-5E91-D9CF-93B5-D95E6E1744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4751" y="3990314"/>
            <a:ext cx="2823208" cy="943625"/>
          </a:xfrm>
          <a:prstGeom prst="rect">
            <a:avLst/>
          </a:prstGeom>
        </p:spPr>
      </p:pic>
      <p:pic>
        <p:nvPicPr>
          <p:cNvPr id="16" name="Picture 15">
            <a:extLst>
              <a:ext uri="{FF2B5EF4-FFF2-40B4-BE49-F238E27FC236}">
                <a16:creationId xmlns:a16="http://schemas.microsoft.com/office/drawing/2014/main" id="{E7582093-654B-0A39-8673-41283644A0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4751" y="5046361"/>
            <a:ext cx="2823208" cy="943625"/>
          </a:xfrm>
          <a:prstGeom prst="rect">
            <a:avLst/>
          </a:prstGeom>
        </p:spPr>
      </p:pic>
    </p:spTree>
    <p:extLst>
      <p:ext uri="{BB962C8B-B14F-4D97-AF65-F5344CB8AC3E}">
        <p14:creationId xmlns:p14="http://schemas.microsoft.com/office/powerpoint/2010/main" val="998117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4851-7EE8-EBDC-5A93-5B89BB743D7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42FB30E-355E-B9AC-C148-CEE82A779997}"/>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5">
            <a:extLst>
              <a:ext uri="{FF2B5EF4-FFF2-40B4-BE49-F238E27FC236}">
                <a16:creationId xmlns:a16="http://schemas.microsoft.com/office/drawing/2014/main" id="{6E7242A1-BE3F-A0E8-E900-8F7426CA8682}"/>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4"/>
            <a:stretch>
              <a:fillRect/>
            </a:stretch>
          </a:blipFill>
        </p:spPr>
      </p:sp>
      <p:sp>
        <p:nvSpPr>
          <p:cNvPr id="5" name="TextBox 6">
            <a:extLst>
              <a:ext uri="{FF2B5EF4-FFF2-40B4-BE49-F238E27FC236}">
                <a16:creationId xmlns:a16="http://schemas.microsoft.com/office/drawing/2014/main" id="{79679C24-D033-A06C-557E-8D9D7D8F3701}"/>
              </a:ext>
            </a:extLst>
          </p:cNvPr>
          <p:cNvSpPr txBox="1"/>
          <p:nvPr/>
        </p:nvSpPr>
        <p:spPr>
          <a:xfrm>
            <a:off x="4367808" y="174210"/>
            <a:ext cx="8560662" cy="739754"/>
          </a:xfrm>
          <a:prstGeom prst="rect">
            <a:avLst/>
          </a:prstGeom>
        </p:spPr>
        <p:txBody>
          <a:bodyPr wrap="square" lIns="0" tIns="0" rIns="0" bIns="0" rtlCol="0" anchor="t">
            <a:spAutoFit/>
          </a:bodyPr>
          <a:lstStyle/>
          <a:p>
            <a:pPr algn="ctr">
              <a:lnSpc>
                <a:spcPts val="5678"/>
              </a:lnSpc>
            </a:pPr>
            <a:r>
              <a:rPr lang="en-US" sz="5334" b="1" spc="137" dirty="0">
                <a:solidFill>
                  <a:srgbClr val="393A38"/>
                </a:solidFill>
                <a:latin typeface="Poppins Bold"/>
                <a:ea typeface="Poppins Bold"/>
                <a:cs typeface="Poppins Bold"/>
                <a:sym typeface="Poppins Bold"/>
              </a:rPr>
              <a:t>Experimental Setup...</a:t>
            </a:r>
          </a:p>
        </p:txBody>
      </p:sp>
      <p:sp>
        <p:nvSpPr>
          <p:cNvPr id="9" name="TextBox 8">
            <a:extLst>
              <a:ext uri="{FF2B5EF4-FFF2-40B4-BE49-F238E27FC236}">
                <a16:creationId xmlns:a16="http://schemas.microsoft.com/office/drawing/2014/main" id="{4CF6F397-15FB-1BFC-CE8E-7873BE94667E}"/>
              </a:ext>
            </a:extLst>
          </p:cNvPr>
          <p:cNvSpPr txBox="1"/>
          <p:nvPr/>
        </p:nvSpPr>
        <p:spPr>
          <a:xfrm>
            <a:off x="1151451" y="1151562"/>
            <a:ext cx="8832981" cy="461665"/>
          </a:xfrm>
          <a:prstGeom prst="rect">
            <a:avLst/>
          </a:prstGeom>
          <a:noFill/>
        </p:spPr>
        <p:txBody>
          <a:bodyPr wrap="square" rtlCol="0">
            <a:spAutoFit/>
          </a:bodyPr>
          <a:lstStyle/>
          <a:p>
            <a:pPr lvl="1"/>
            <a:r>
              <a:rPr lang="en-IN" sz="2400" b="1" dirty="0"/>
              <a:t>2. RAGAS (Retrieval-Augmented Generation Assessment Score)</a:t>
            </a:r>
          </a:p>
        </p:txBody>
      </p:sp>
      <p:sp>
        <p:nvSpPr>
          <p:cNvPr id="10" name="TextBox 9">
            <a:extLst>
              <a:ext uri="{FF2B5EF4-FFF2-40B4-BE49-F238E27FC236}">
                <a16:creationId xmlns:a16="http://schemas.microsoft.com/office/drawing/2014/main" id="{2F1B7E47-6C00-3A88-6400-5BC68FFA92BE}"/>
              </a:ext>
            </a:extLst>
          </p:cNvPr>
          <p:cNvSpPr txBox="1"/>
          <p:nvPr/>
        </p:nvSpPr>
        <p:spPr>
          <a:xfrm>
            <a:off x="1480451" y="1632976"/>
            <a:ext cx="9457051" cy="666977"/>
          </a:xfrm>
          <a:prstGeom prst="rect">
            <a:avLst/>
          </a:prstGeom>
          <a:noFill/>
        </p:spPr>
        <p:txBody>
          <a:bodyPr wrap="square" rtlCol="0">
            <a:spAutoFit/>
          </a:bodyPr>
          <a:lstStyle/>
          <a:p>
            <a:pPr marL="533427" lvl="1" indent="-228611" algn="just">
              <a:buFont typeface="Wingdings" panose="05000000000000000000" pitchFamily="2" charset="2"/>
              <a:buChar char="Ø"/>
            </a:pPr>
            <a:r>
              <a:rPr lang="en-US" sz="1867" b="1" dirty="0"/>
              <a:t>RAGAS evaluates how well the retrieved content supports the generated answer.</a:t>
            </a:r>
            <a:r>
              <a:rPr lang="en-US" sz="1867" dirty="0"/>
              <a:t> It focuses on three key aspects:</a:t>
            </a:r>
            <a:endParaRPr lang="en-IN" sz="1867" dirty="0"/>
          </a:p>
        </p:txBody>
      </p:sp>
      <p:graphicFrame>
        <p:nvGraphicFramePr>
          <p:cNvPr id="12" name="Table 11">
            <a:extLst>
              <a:ext uri="{FF2B5EF4-FFF2-40B4-BE49-F238E27FC236}">
                <a16:creationId xmlns:a16="http://schemas.microsoft.com/office/drawing/2014/main" id="{8474D8AE-0D29-411B-5EE5-672F18DB1BBF}"/>
              </a:ext>
            </a:extLst>
          </p:cNvPr>
          <p:cNvGraphicFramePr>
            <a:graphicFrameLocks noGrp="1"/>
          </p:cNvGraphicFramePr>
          <p:nvPr/>
        </p:nvGraphicFramePr>
        <p:xfrm>
          <a:off x="2032000" y="2381469"/>
          <a:ext cx="8905502" cy="4214063"/>
        </p:xfrm>
        <a:graphic>
          <a:graphicData uri="http://schemas.openxmlformats.org/drawingml/2006/table">
            <a:tbl>
              <a:tblPr firstRow="1" bandRow="1">
                <a:tableStyleId>{5C22544A-7EE6-4342-B048-85BDC9FD1C3A}</a:tableStyleId>
              </a:tblPr>
              <a:tblGrid>
                <a:gridCol w="1855755">
                  <a:extLst>
                    <a:ext uri="{9D8B030D-6E8A-4147-A177-3AD203B41FA5}">
                      <a16:colId xmlns:a16="http://schemas.microsoft.com/office/drawing/2014/main" val="2912835380"/>
                    </a:ext>
                  </a:extLst>
                </a:gridCol>
                <a:gridCol w="2596996">
                  <a:extLst>
                    <a:ext uri="{9D8B030D-6E8A-4147-A177-3AD203B41FA5}">
                      <a16:colId xmlns:a16="http://schemas.microsoft.com/office/drawing/2014/main" val="1776326133"/>
                    </a:ext>
                  </a:extLst>
                </a:gridCol>
                <a:gridCol w="2875612">
                  <a:extLst>
                    <a:ext uri="{9D8B030D-6E8A-4147-A177-3AD203B41FA5}">
                      <a16:colId xmlns:a16="http://schemas.microsoft.com/office/drawing/2014/main" val="4131893669"/>
                    </a:ext>
                  </a:extLst>
                </a:gridCol>
                <a:gridCol w="1577139">
                  <a:extLst>
                    <a:ext uri="{9D8B030D-6E8A-4147-A177-3AD203B41FA5}">
                      <a16:colId xmlns:a16="http://schemas.microsoft.com/office/drawing/2014/main" val="3800843495"/>
                    </a:ext>
                  </a:extLst>
                </a:gridCol>
              </a:tblGrid>
              <a:tr h="373583">
                <a:tc>
                  <a:txBody>
                    <a:bodyPr/>
                    <a:lstStyle/>
                    <a:p>
                      <a:r>
                        <a:rPr lang="en-IN" sz="1600" b="1" dirty="0"/>
                        <a:t>Metric</a:t>
                      </a:r>
                      <a:endParaRPr lang="en-IN" sz="1600" dirty="0"/>
                    </a:p>
                  </a:txBody>
                  <a:tcPr marL="60960" marR="60960" marT="30480" marB="30480" anchor="ctr"/>
                </a:tc>
                <a:tc>
                  <a:txBody>
                    <a:bodyPr/>
                    <a:lstStyle/>
                    <a:p>
                      <a:r>
                        <a:rPr lang="en-IN" sz="1600" b="1"/>
                        <a:t>Description</a:t>
                      </a:r>
                      <a:endParaRPr lang="en-IN" sz="1600"/>
                    </a:p>
                  </a:txBody>
                  <a:tcPr marL="60960" marR="60960" marT="30480" marB="30480" anchor="ctr"/>
                </a:tc>
                <a:tc>
                  <a:txBody>
                    <a:bodyPr/>
                    <a:lstStyle/>
                    <a:p>
                      <a:r>
                        <a:rPr lang="en-IN" sz="1600" b="1"/>
                        <a:t>Formula</a:t>
                      </a:r>
                      <a:endParaRPr lang="en-IN" sz="1600"/>
                    </a:p>
                  </a:txBody>
                  <a:tcPr marL="60960" marR="60960" marT="30480" marB="30480" anchor="ctr"/>
                </a:tc>
                <a:tc>
                  <a:txBody>
                    <a:bodyPr/>
                    <a:lstStyle/>
                    <a:p>
                      <a:r>
                        <a:rPr lang="en-IN" sz="1600" b="1" dirty="0"/>
                        <a:t>Target Score</a:t>
                      </a:r>
                      <a:endParaRPr lang="en-IN" sz="1600" dirty="0"/>
                    </a:p>
                  </a:txBody>
                  <a:tcPr marL="60960" marR="60960" marT="30480" marB="30480" anchor="ctr"/>
                </a:tc>
                <a:extLst>
                  <a:ext uri="{0D108BD9-81ED-4DB2-BD59-A6C34878D82A}">
                    <a16:rowId xmlns:a16="http://schemas.microsoft.com/office/drawing/2014/main" val="1803609890"/>
                  </a:ext>
                </a:extLst>
              </a:tr>
              <a:tr h="1280160">
                <a:tc>
                  <a:txBody>
                    <a:bodyPr/>
                    <a:lstStyle/>
                    <a:p>
                      <a:r>
                        <a:rPr lang="en-IN" sz="1600" b="1" dirty="0"/>
                        <a:t>Faithfulness Score</a:t>
                      </a:r>
                      <a:endParaRPr lang="en-IN" sz="1600" dirty="0"/>
                    </a:p>
                  </a:txBody>
                  <a:tcPr marL="60960" marR="60960" marT="30480" marB="30480" anchor="ctr"/>
                </a:tc>
                <a:tc>
                  <a:txBody>
                    <a:bodyPr/>
                    <a:lstStyle/>
                    <a:p>
                      <a:r>
                        <a:rPr lang="en-US" sz="1600" dirty="0"/>
                        <a:t>Measures whether the generated response is factually supported by the retrieved document chunks, avoiding hallucinations.</a:t>
                      </a:r>
                    </a:p>
                  </a:txBody>
                  <a:tcPr marL="60960" marR="60960" marT="30480" marB="30480" anchor="ctr"/>
                </a:tc>
                <a:tc>
                  <a:txBody>
                    <a:bodyPr/>
                    <a:lstStyle/>
                    <a:p>
                      <a:endParaRPr lang="en-US" sz="1600" dirty="0"/>
                    </a:p>
                  </a:txBody>
                  <a:tcPr marL="60960" marR="60960" marT="30480" marB="30480" anchor="ctr"/>
                </a:tc>
                <a:tc>
                  <a:txBody>
                    <a:bodyPr/>
                    <a:lstStyle/>
                    <a:p>
                      <a:r>
                        <a:rPr lang="en-IN" sz="1600" b="1"/>
                        <a:t>≥ 0.90</a:t>
                      </a:r>
                      <a:endParaRPr lang="en-IN" sz="1600"/>
                    </a:p>
                  </a:txBody>
                  <a:tcPr marL="60960" marR="60960" marT="30480" marB="30480" anchor="ctr"/>
                </a:tc>
                <a:extLst>
                  <a:ext uri="{0D108BD9-81ED-4DB2-BD59-A6C34878D82A}">
                    <a16:rowId xmlns:a16="http://schemas.microsoft.com/office/drawing/2014/main" val="2753515521"/>
                  </a:ext>
                </a:extLst>
              </a:tr>
              <a:tr h="1280160">
                <a:tc>
                  <a:txBody>
                    <a:bodyPr/>
                    <a:lstStyle/>
                    <a:p>
                      <a:r>
                        <a:rPr lang="en-IN" sz="1600" b="1" dirty="0"/>
                        <a:t>Answer Relevance</a:t>
                      </a:r>
                      <a:endParaRPr lang="en-IN" sz="1600" dirty="0"/>
                    </a:p>
                  </a:txBody>
                  <a:tcPr marL="60960" marR="60960" marT="30480" marB="30480" anchor="ctr"/>
                </a:tc>
                <a:tc>
                  <a:txBody>
                    <a:bodyPr/>
                    <a:lstStyle/>
                    <a:p>
                      <a:r>
                        <a:rPr lang="en-US" sz="1600" dirty="0"/>
                        <a:t>Assesses the semantic alignment between the generated answer and the user’s original question using cosine similarity.</a:t>
                      </a:r>
                    </a:p>
                  </a:txBody>
                  <a:tcPr marL="60960" marR="60960" marT="30480" marB="30480" anchor="ctr"/>
                </a:tc>
                <a:tc>
                  <a:txBody>
                    <a:bodyPr/>
                    <a:lstStyle/>
                    <a:p>
                      <a:endParaRPr lang="en-IN" sz="1600" dirty="0"/>
                    </a:p>
                  </a:txBody>
                  <a:tcPr marL="60960" marR="60960" marT="30480" marB="30480" anchor="ctr"/>
                </a:tc>
                <a:tc>
                  <a:txBody>
                    <a:bodyPr/>
                    <a:lstStyle/>
                    <a:p>
                      <a:r>
                        <a:rPr lang="en-IN" sz="1600" b="1"/>
                        <a:t>≥ 0.85</a:t>
                      </a:r>
                      <a:endParaRPr lang="en-IN" sz="1600"/>
                    </a:p>
                  </a:txBody>
                  <a:tcPr marL="60960" marR="60960" marT="30480" marB="30480" anchor="ctr"/>
                </a:tc>
                <a:extLst>
                  <a:ext uri="{0D108BD9-81ED-4DB2-BD59-A6C34878D82A}">
                    <a16:rowId xmlns:a16="http://schemas.microsoft.com/office/drawing/2014/main" val="352791663"/>
                  </a:ext>
                </a:extLst>
              </a:tr>
              <a:tr h="1280160">
                <a:tc>
                  <a:txBody>
                    <a:bodyPr/>
                    <a:lstStyle/>
                    <a:p>
                      <a:r>
                        <a:rPr lang="en-IN" sz="1600" b="1" dirty="0"/>
                        <a:t>Context Relevance</a:t>
                      </a:r>
                      <a:endParaRPr lang="en-IN" sz="1600" dirty="0"/>
                    </a:p>
                  </a:txBody>
                  <a:tcPr marL="60960" marR="60960" marT="30480" marB="30480" anchor="ctr"/>
                </a:tc>
                <a:tc>
                  <a:txBody>
                    <a:bodyPr/>
                    <a:lstStyle/>
                    <a:p>
                      <a:r>
                        <a:rPr lang="en-US" sz="1600" dirty="0"/>
                        <a:t>Evaluates whether the retrieved document chunks contain information that is directly useful for answering the query.</a:t>
                      </a:r>
                    </a:p>
                  </a:txBody>
                  <a:tcPr marL="60960" marR="60960" marT="30480" marB="30480" anchor="ctr"/>
                </a:tc>
                <a:tc>
                  <a:txBody>
                    <a:bodyPr/>
                    <a:lstStyle/>
                    <a:p>
                      <a:endParaRPr lang="en-IN" sz="1600" dirty="0"/>
                    </a:p>
                  </a:txBody>
                  <a:tcPr marL="60960" marR="60960" marT="30480" marB="30480" anchor="ctr"/>
                </a:tc>
                <a:tc>
                  <a:txBody>
                    <a:bodyPr/>
                    <a:lstStyle/>
                    <a:p>
                      <a:r>
                        <a:rPr lang="en-IN" sz="1600" b="1" dirty="0"/>
                        <a:t>≥ 0.75</a:t>
                      </a:r>
                      <a:endParaRPr lang="en-IN" sz="1600" dirty="0"/>
                    </a:p>
                  </a:txBody>
                  <a:tcPr marL="60960" marR="60960" marT="30480" marB="30480" anchor="ctr"/>
                </a:tc>
                <a:extLst>
                  <a:ext uri="{0D108BD9-81ED-4DB2-BD59-A6C34878D82A}">
                    <a16:rowId xmlns:a16="http://schemas.microsoft.com/office/drawing/2014/main" val="2465515973"/>
                  </a:ext>
                </a:extLst>
              </a:tr>
            </a:tbl>
          </a:graphicData>
        </a:graphic>
      </p:graphicFrame>
      <p:sp>
        <p:nvSpPr>
          <p:cNvPr id="3" name="Freeform 3">
            <a:extLst>
              <a:ext uri="{FF2B5EF4-FFF2-40B4-BE49-F238E27FC236}">
                <a16:creationId xmlns:a16="http://schemas.microsoft.com/office/drawing/2014/main" id="{4E4DA262-5AB8-2F1E-13BC-5E043DBB124A}"/>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7" name="Picture 6">
            <a:extLst>
              <a:ext uri="{FF2B5EF4-FFF2-40B4-BE49-F238E27FC236}">
                <a16:creationId xmlns:a16="http://schemas.microsoft.com/office/drawing/2014/main" id="{198439A8-781C-6BE3-667F-DB2E7E6CE4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2633" y="2804931"/>
            <a:ext cx="2457703" cy="1127483"/>
          </a:xfrm>
          <a:prstGeom prst="rect">
            <a:avLst/>
          </a:prstGeom>
        </p:spPr>
      </p:pic>
      <p:pic>
        <p:nvPicPr>
          <p:cNvPr id="13" name="Picture 12">
            <a:extLst>
              <a:ext uri="{FF2B5EF4-FFF2-40B4-BE49-F238E27FC236}">
                <a16:creationId xmlns:a16="http://schemas.microsoft.com/office/drawing/2014/main" id="{441C9028-54F7-FE91-BC2C-410E9CB1AB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8899" y="4219056"/>
            <a:ext cx="2163187" cy="979933"/>
          </a:xfrm>
          <a:prstGeom prst="rect">
            <a:avLst/>
          </a:prstGeom>
        </p:spPr>
      </p:pic>
      <p:pic>
        <p:nvPicPr>
          <p:cNvPr id="17" name="Picture 16">
            <a:extLst>
              <a:ext uri="{FF2B5EF4-FFF2-40B4-BE49-F238E27FC236}">
                <a16:creationId xmlns:a16="http://schemas.microsoft.com/office/drawing/2014/main" id="{8D385ACE-E9AD-D14B-BB72-68F0C0FE21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2484" y="5450633"/>
            <a:ext cx="2457703" cy="1000045"/>
          </a:xfrm>
          <a:prstGeom prst="rect">
            <a:avLst/>
          </a:prstGeom>
        </p:spPr>
      </p:pic>
    </p:spTree>
    <p:extLst>
      <p:ext uri="{BB962C8B-B14F-4D97-AF65-F5344CB8AC3E}">
        <p14:creationId xmlns:p14="http://schemas.microsoft.com/office/powerpoint/2010/main" val="2247123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80451" y="1502390"/>
            <a:ext cx="10003720" cy="4107278"/>
          </a:xfrm>
          <a:prstGeom prst="rect">
            <a:avLst/>
          </a:prstGeom>
        </p:spPr>
        <p:txBody>
          <a:bodyPr wrap="square" lIns="0" tIns="0" rIns="0" bIns="0" rtlCol="0" anchor="t">
            <a:spAutoFit/>
          </a:bodyPr>
          <a:lstStyle/>
          <a:p>
            <a:pPr marL="381019" indent="-381019" algn="just">
              <a:lnSpc>
                <a:spcPct val="150000"/>
              </a:lnSpc>
              <a:buFont typeface="Wingdings" panose="05000000000000000000" pitchFamily="2" charset="2"/>
              <a:buChar char="v"/>
            </a:pPr>
            <a:r>
              <a:rPr lang="en-US" sz="2000" dirty="0"/>
              <a:t>The system is built on Meta-LLaMA3-8B-instruct, an open-source AI model, and is tested using a custom dataset of 500+ pages from a popular website.</a:t>
            </a:r>
          </a:p>
          <a:p>
            <a:pPr marL="381019" indent="-381019" algn="just">
              <a:lnSpc>
                <a:spcPct val="150000"/>
              </a:lnSpc>
              <a:buFont typeface="Wingdings" panose="05000000000000000000" pitchFamily="2" charset="2"/>
              <a:buChar char="v"/>
            </a:pPr>
            <a:r>
              <a:rPr lang="en-US" sz="2000" dirty="0"/>
              <a:t>A manual QA evaluation was performed to ensure high accuracy and reliability of responses.</a:t>
            </a:r>
          </a:p>
          <a:p>
            <a:pPr marL="381019" indent="-381019" algn="just">
              <a:lnSpc>
                <a:spcPct val="150000"/>
              </a:lnSpc>
              <a:buFont typeface="Wingdings" panose="05000000000000000000" pitchFamily="2" charset="2"/>
              <a:buChar char="v"/>
            </a:pPr>
            <a:r>
              <a:rPr lang="en-US" sz="2000" dirty="0"/>
              <a:t>The performance of </a:t>
            </a:r>
            <a:r>
              <a:rPr lang="en-US" sz="2000" dirty="0" err="1"/>
              <a:t>QuIM</a:t>
            </a:r>
            <a:r>
              <a:rPr lang="en-US" sz="2000" dirty="0"/>
              <a:t>-RAG was compared with traditional RAG models using BERT-Score and RAGAS, two advanced AI evaluation methods.</a:t>
            </a:r>
          </a:p>
          <a:p>
            <a:pPr marL="381019" indent="-381019" algn="just">
              <a:lnSpc>
                <a:spcPct val="150000"/>
              </a:lnSpc>
              <a:buFont typeface="Wingdings" panose="05000000000000000000" pitchFamily="2" charset="2"/>
              <a:buChar char="v"/>
            </a:pPr>
            <a:r>
              <a:rPr lang="en-US" sz="2000" dirty="0"/>
              <a:t>Results show that </a:t>
            </a:r>
            <a:r>
              <a:rPr lang="en-US" sz="2000" dirty="0" err="1"/>
              <a:t>QuIM</a:t>
            </a:r>
            <a:r>
              <a:rPr lang="en-US" sz="2000" dirty="0"/>
              <a:t>-RAG outperforms traditional RAG systems by generating more precise and reliable answers.</a:t>
            </a:r>
          </a:p>
          <a:p>
            <a:pPr marL="381019" indent="-381019" algn="just">
              <a:lnSpc>
                <a:spcPct val="150000"/>
              </a:lnSpc>
              <a:buFont typeface="Wingdings" panose="05000000000000000000" pitchFamily="2" charset="2"/>
              <a:buChar char="v"/>
            </a:pPr>
            <a:r>
              <a:rPr lang="en-US" sz="2000" dirty="0"/>
              <a:t>This research provides a better way to retrieve and generate answers, making AI-driven question-answering more effective.</a:t>
            </a:r>
            <a:endParaRPr lang="en-IN" sz="2000" dirty="0"/>
          </a:p>
        </p:txBody>
      </p:sp>
      <p:sp>
        <p:nvSpPr>
          <p:cNvPr id="5" name="Freeform 5"/>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p:cNvSpPr txBox="1"/>
          <p:nvPr/>
        </p:nvSpPr>
        <p:spPr>
          <a:xfrm>
            <a:off x="7473994" y="497458"/>
            <a:ext cx="4495193" cy="723403"/>
          </a:xfrm>
          <a:prstGeom prst="rect">
            <a:avLst/>
          </a:prstGeom>
        </p:spPr>
        <p:txBody>
          <a:bodyPr lIns="0" tIns="0" rIns="0" bIns="0" rtlCol="0" anchor="t">
            <a:spAutoFit/>
          </a:bodyPr>
          <a:lstStyle/>
          <a:p>
            <a:pPr algn="ctr">
              <a:lnSpc>
                <a:spcPts val="5160"/>
              </a:lnSpc>
            </a:pPr>
            <a:r>
              <a:rPr lang="en-US" sz="6217" b="1" spc="124">
                <a:solidFill>
                  <a:srgbClr val="393A38"/>
                </a:solidFill>
                <a:latin typeface="Poppins Bold"/>
                <a:ea typeface="Poppins Bold"/>
                <a:cs typeface="Poppins Bold"/>
                <a:sym typeface="Poppins Bold"/>
              </a:rPr>
              <a:t>Contd...</a:t>
            </a:r>
          </a:p>
        </p:txBody>
      </p:sp>
    </p:spTree>
    <p:extLst>
      <p:ext uri="{BB962C8B-B14F-4D97-AF65-F5344CB8AC3E}">
        <p14:creationId xmlns:p14="http://schemas.microsoft.com/office/powerpoint/2010/main" val="4288823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0CB37-FB0A-6703-94E3-7938F1CE03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D29A36-384B-9C53-7091-8687C31E3CEF}"/>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41595335-EC05-CB78-23AB-B470D2B1A17C}"/>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2186EF7A-5F45-94D3-5909-516B4AD38926}"/>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7"/>
            <a:stretch>
              <a:fillRect/>
            </a:stretch>
          </a:blipFill>
        </p:spPr>
      </p:sp>
      <p:sp>
        <p:nvSpPr>
          <p:cNvPr id="6" name="TextBox 6">
            <a:extLst>
              <a:ext uri="{FF2B5EF4-FFF2-40B4-BE49-F238E27FC236}">
                <a16:creationId xmlns:a16="http://schemas.microsoft.com/office/drawing/2014/main" id="{4658CE72-8AC2-990F-B48A-2566B7BA60CC}"/>
              </a:ext>
            </a:extLst>
          </p:cNvPr>
          <p:cNvSpPr txBox="1"/>
          <p:nvPr/>
        </p:nvSpPr>
        <p:spPr>
          <a:xfrm>
            <a:off x="2927649" y="258597"/>
            <a:ext cx="10912923" cy="663130"/>
          </a:xfrm>
          <a:prstGeom prst="rect">
            <a:avLst/>
          </a:prstGeom>
        </p:spPr>
        <p:txBody>
          <a:bodyPr wrap="square" lIns="0" tIns="0" rIns="0" bIns="0" rtlCol="0" anchor="t">
            <a:spAutoFit/>
          </a:bodyPr>
          <a:lstStyle/>
          <a:p>
            <a:pPr algn="ctr">
              <a:lnSpc>
                <a:spcPts val="5678"/>
              </a:lnSpc>
            </a:pPr>
            <a:r>
              <a:rPr lang="en-IN" sz="3200" b="1" spc="137" dirty="0">
                <a:solidFill>
                  <a:srgbClr val="393A38"/>
                </a:solidFill>
                <a:latin typeface="Poppins Bold"/>
                <a:cs typeface="Poppins Bold"/>
              </a:rPr>
              <a:t>Experiment Execution Process</a:t>
            </a:r>
            <a:r>
              <a:rPr lang="en-US" sz="3200" b="1" spc="137" dirty="0">
                <a:solidFill>
                  <a:srgbClr val="393A38"/>
                </a:solidFill>
                <a:latin typeface="Poppins Bold"/>
                <a:ea typeface="Poppins Bold"/>
                <a:cs typeface="Poppins Bold"/>
                <a:sym typeface="Poppins Bold"/>
              </a:rPr>
              <a:t>...</a:t>
            </a:r>
          </a:p>
        </p:txBody>
      </p:sp>
      <p:sp>
        <p:nvSpPr>
          <p:cNvPr id="9" name="TextBox 8">
            <a:extLst>
              <a:ext uri="{FF2B5EF4-FFF2-40B4-BE49-F238E27FC236}">
                <a16:creationId xmlns:a16="http://schemas.microsoft.com/office/drawing/2014/main" id="{4BAB6CD2-1E8D-C932-537E-5BBEF93DA0FC}"/>
              </a:ext>
            </a:extLst>
          </p:cNvPr>
          <p:cNvSpPr txBox="1"/>
          <p:nvPr/>
        </p:nvSpPr>
        <p:spPr>
          <a:xfrm>
            <a:off x="1583499" y="1084945"/>
            <a:ext cx="9985109" cy="5149038"/>
          </a:xfrm>
          <a:prstGeom prst="rect">
            <a:avLst/>
          </a:prstGeom>
          <a:noFill/>
        </p:spPr>
        <p:txBody>
          <a:bodyPr wrap="square" rtlCol="0">
            <a:spAutoFit/>
          </a:bodyPr>
          <a:lstStyle/>
          <a:p>
            <a:pPr marL="342917" indent="-342917" algn="just">
              <a:buFont typeface="+mj-lt"/>
              <a:buAutoNum type="arabicPeriod"/>
            </a:pPr>
            <a:r>
              <a:rPr lang="en-IN" sz="1933" b="1" dirty="0"/>
              <a:t>Dataset Preparation:</a:t>
            </a:r>
            <a:endParaRPr lang="en-IN" sz="1933" dirty="0"/>
          </a:p>
          <a:p>
            <a:pPr marL="914446" lvl="2" indent="-304815" algn="just">
              <a:buFont typeface="Arial" panose="020B0604020202020204" pitchFamily="34" charset="0"/>
              <a:buChar char="•"/>
            </a:pPr>
            <a:r>
              <a:rPr lang="en-IN" sz="1933" dirty="0"/>
              <a:t>Use the </a:t>
            </a:r>
            <a:r>
              <a:rPr lang="en-IN" sz="1933" b="1" dirty="0"/>
              <a:t>Career Advising &amp; </a:t>
            </a:r>
            <a:r>
              <a:rPr lang="en-IN" sz="1933" b="1" dirty="0" err="1"/>
              <a:t>Catalog</a:t>
            </a:r>
            <a:r>
              <a:rPr lang="en-IN" sz="1933" b="1" dirty="0"/>
              <a:t> datasets</a:t>
            </a:r>
            <a:r>
              <a:rPr lang="en-IN" sz="1933" dirty="0"/>
              <a:t> (~22,609 Q&amp;A pairs).</a:t>
            </a:r>
          </a:p>
          <a:p>
            <a:pPr marL="914446" lvl="2" indent="-304815" algn="just">
              <a:buFont typeface="Arial" panose="020B0604020202020204" pitchFamily="34" charset="0"/>
              <a:buChar char="•"/>
            </a:pPr>
            <a:r>
              <a:rPr lang="en-IN" sz="1933" dirty="0"/>
              <a:t>Preprocess </a:t>
            </a:r>
            <a:r>
              <a:rPr lang="en-IN" sz="1933" b="1" dirty="0"/>
              <a:t>text chunks</a:t>
            </a:r>
            <a:r>
              <a:rPr lang="en-IN" sz="1933" dirty="0"/>
              <a:t> and generate </a:t>
            </a:r>
            <a:r>
              <a:rPr lang="en-IN" sz="1933" b="1" dirty="0"/>
              <a:t>question embeddings</a:t>
            </a:r>
            <a:r>
              <a:rPr lang="en-IN" sz="1933" dirty="0"/>
              <a:t>.</a:t>
            </a:r>
          </a:p>
          <a:p>
            <a:pPr lvl="2" algn="just"/>
            <a:endParaRPr lang="en-IN" sz="1933" dirty="0"/>
          </a:p>
          <a:p>
            <a:pPr lvl="2" algn="just"/>
            <a:endParaRPr lang="en-IN" sz="1933" dirty="0"/>
          </a:p>
          <a:p>
            <a:pPr lvl="2" algn="just"/>
            <a:endParaRPr lang="en-IN" sz="1933" dirty="0"/>
          </a:p>
          <a:p>
            <a:pPr lvl="2" algn="just"/>
            <a:endParaRPr lang="en-IN" sz="1933" dirty="0"/>
          </a:p>
          <a:p>
            <a:pPr marL="342917" indent="-342917" algn="just">
              <a:buFont typeface="+mj-lt"/>
              <a:buAutoNum type="arabicPeriod"/>
            </a:pPr>
            <a:r>
              <a:rPr lang="en-IN" sz="1933" b="1" dirty="0"/>
              <a:t>Inverted Index Construction:</a:t>
            </a:r>
            <a:endParaRPr lang="en-IN" sz="1933" dirty="0"/>
          </a:p>
          <a:p>
            <a:pPr marL="914446" lvl="2" indent="-304815" algn="just">
              <a:buFont typeface="Arial" panose="020B0604020202020204" pitchFamily="34" charset="0"/>
              <a:buChar char="•"/>
            </a:pPr>
            <a:r>
              <a:rPr lang="en-IN" sz="1933" dirty="0"/>
              <a:t>Cluster similar embeddings into </a:t>
            </a:r>
            <a:r>
              <a:rPr lang="en-IN" sz="1933" b="1" dirty="0"/>
              <a:t>prototype vectors</a:t>
            </a:r>
            <a:r>
              <a:rPr lang="en-IN" sz="1933" dirty="0"/>
              <a:t> (quantized representations).</a:t>
            </a:r>
          </a:p>
          <a:p>
            <a:pPr marL="914446" lvl="2" indent="-304815" algn="just">
              <a:buFont typeface="Arial" panose="020B0604020202020204" pitchFamily="34" charset="0"/>
              <a:buChar char="•"/>
            </a:pPr>
            <a:r>
              <a:rPr lang="en-IN" sz="1933" dirty="0"/>
              <a:t>Store </a:t>
            </a:r>
            <a:r>
              <a:rPr lang="en-IN" sz="1933" b="1" dirty="0"/>
              <a:t>prototype-to-question mappings</a:t>
            </a:r>
            <a:r>
              <a:rPr lang="en-IN" sz="1933" dirty="0"/>
              <a:t> for fast lookups.</a:t>
            </a:r>
          </a:p>
          <a:p>
            <a:pPr marL="342917" indent="-342917" algn="just">
              <a:buFont typeface="+mj-lt"/>
              <a:buAutoNum type="arabicPeriod"/>
            </a:pPr>
            <a:r>
              <a:rPr lang="en-IN" sz="1933" b="1" dirty="0"/>
              <a:t>Query Processing &amp; Retrieval:</a:t>
            </a:r>
            <a:endParaRPr lang="en-IN" sz="1933" dirty="0"/>
          </a:p>
          <a:p>
            <a:pPr marL="914446" lvl="2" indent="-304815" algn="just">
              <a:buFont typeface="Arial" panose="020B0604020202020204" pitchFamily="34" charset="0"/>
              <a:buChar char="•"/>
            </a:pPr>
            <a:r>
              <a:rPr lang="en-IN" sz="1933" dirty="0"/>
              <a:t>Convert user queries into embeddings.</a:t>
            </a:r>
          </a:p>
          <a:p>
            <a:pPr marL="914446" lvl="2" indent="-304815" algn="just">
              <a:buFont typeface="Arial" panose="020B0604020202020204" pitchFamily="34" charset="0"/>
              <a:buChar char="•"/>
            </a:pPr>
            <a:r>
              <a:rPr lang="en-IN" sz="1933" dirty="0"/>
              <a:t>Use </a:t>
            </a:r>
            <a:r>
              <a:rPr lang="en-IN" sz="1933" b="1" dirty="0"/>
              <a:t>cosine similarity</a:t>
            </a:r>
            <a:r>
              <a:rPr lang="en-IN" sz="1933" dirty="0"/>
              <a:t> to find the </a:t>
            </a:r>
            <a:r>
              <a:rPr lang="en-IN" sz="1933" b="1" dirty="0"/>
              <a:t>nearest prototype vector</a:t>
            </a:r>
            <a:r>
              <a:rPr lang="en-IN" sz="1933" dirty="0"/>
              <a:t>.</a:t>
            </a:r>
          </a:p>
          <a:p>
            <a:pPr marL="914446" lvl="2" indent="-304815" algn="just">
              <a:buFont typeface="Arial" panose="020B0604020202020204" pitchFamily="34" charset="0"/>
              <a:buChar char="•"/>
            </a:pPr>
            <a:r>
              <a:rPr lang="en-IN" sz="1933" dirty="0"/>
              <a:t>Retrieve </a:t>
            </a:r>
            <a:r>
              <a:rPr lang="en-IN" sz="1933" b="1" dirty="0"/>
              <a:t>all linked document chunks</a:t>
            </a:r>
            <a:r>
              <a:rPr lang="en-IN" sz="1933" dirty="0"/>
              <a:t> from the inverted index.</a:t>
            </a:r>
          </a:p>
          <a:p>
            <a:pPr marL="342917" indent="-342917" algn="just">
              <a:buFont typeface="+mj-lt"/>
              <a:buAutoNum type="arabicPeriod"/>
            </a:pPr>
            <a:r>
              <a:rPr lang="en-IN" sz="1933" b="1" dirty="0"/>
              <a:t>Answer Generation &amp; Evaluation:</a:t>
            </a:r>
            <a:endParaRPr lang="en-IN" sz="1933" dirty="0"/>
          </a:p>
          <a:p>
            <a:pPr marL="914446" lvl="2" indent="-304815" algn="just">
              <a:buFont typeface="Arial" panose="020B0604020202020204" pitchFamily="34" charset="0"/>
              <a:buChar char="•"/>
            </a:pPr>
            <a:r>
              <a:rPr lang="en-IN" sz="1933" dirty="0"/>
              <a:t>Pass retrieved chunks to </a:t>
            </a:r>
            <a:r>
              <a:rPr lang="en-IN" sz="1933" b="1" dirty="0"/>
              <a:t>Meta-LLaMA3-8B-instruct</a:t>
            </a:r>
            <a:r>
              <a:rPr lang="en-IN" sz="1933" dirty="0"/>
              <a:t>.</a:t>
            </a:r>
          </a:p>
          <a:p>
            <a:pPr marL="914446" lvl="2" indent="-304815" algn="just">
              <a:buFont typeface="Arial" panose="020B0604020202020204" pitchFamily="34" charset="0"/>
              <a:buChar char="•"/>
            </a:pPr>
            <a:r>
              <a:rPr lang="en-IN" sz="1933" dirty="0"/>
              <a:t>Compare generated responses with </a:t>
            </a:r>
            <a:r>
              <a:rPr lang="en-IN" sz="1933" b="1" dirty="0"/>
              <a:t>ground truth answers</a:t>
            </a:r>
            <a:r>
              <a:rPr lang="en-IN" sz="1933" dirty="0"/>
              <a:t> using evaluation metrics.</a:t>
            </a:r>
          </a:p>
        </p:txBody>
      </p:sp>
      <p:pic>
        <p:nvPicPr>
          <p:cNvPr id="7" name="Picture 6">
            <a:extLst>
              <a:ext uri="{FF2B5EF4-FFF2-40B4-BE49-F238E27FC236}">
                <a16:creationId xmlns:a16="http://schemas.microsoft.com/office/drawing/2014/main" id="{97F8A57B-6C55-5D60-F017-0817222143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7014" y="2003466"/>
            <a:ext cx="3369811" cy="1425534"/>
          </a:xfrm>
          <a:prstGeom prst="rect">
            <a:avLst/>
          </a:prstGeom>
          <a:ln>
            <a:solidFill>
              <a:srgbClr val="00B0F0"/>
            </a:solidFill>
          </a:ln>
        </p:spPr>
      </p:pic>
    </p:spTree>
    <p:extLst>
      <p:ext uri="{BB962C8B-B14F-4D97-AF65-F5344CB8AC3E}">
        <p14:creationId xmlns:p14="http://schemas.microsoft.com/office/powerpoint/2010/main" val="2913053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E46F3-2842-6993-0C70-B92400F6C5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2B720B-B3CB-BF69-37CC-7B0648B54D0F}"/>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A0C84F9B-93D1-37E5-4092-FB8CB0241ED4}"/>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D2152079-5952-E4A2-C2F8-A4CF768C37B1}"/>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7"/>
            <a:stretch>
              <a:fillRect/>
            </a:stretch>
          </a:blipFill>
        </p:spPr>
      </p:sp>
      <p:sp>
        <p:nvSpPr>
          <p:cNvPr id="6" name="TextBox 6">
            <a:extLst>
              <a:ext uri="{FF2B5EF4-FFF2-40B4-BE49-F238E27FC236}">
                <a16:creationId xmlns:a16="http://schemas.microsoft.com/office/drawing/2014/main" id="{019C4EC6-7C82-2DEA-562F-FAED7A3E669D}"/>
              </a:ext>
            </a:extLst>
          </p:cNvPr>
          <p:cNvSpPr txBox="1"/>
          <p:nvPr/>
        </p:nvSpPr>
        <p:spPr>
          <a:xfrm>
            <a:off x="2399590" y="308653"/>
            <a:ext cx="10912923" cy="663130"/>
          </a:xfrm>
          <a:prstGeom prst="rect">
            <a:avLst/>
          </a:prstGeom>
        </p:spPr>
        <p:txBody>
          <a:bodyPr wrap="square" lIns="0" tIns="0" rIns="0" bIns="0" rtlCol="0" anchor="t">
            <a:spAutoFit/>
          </a:bodyPr>
          <a:lstStyle/>
          <a:p>
            <a:pPr algn="ctr">
              <a:lnSpc>
                <a:spcPts val="5678"/>
              </a:lnSpc>
            </a:pPr>
            <a:r>
              <a:rPr lang="en-IN" sz="3200" b="1" spc="137" dirty="0">
                <a:solidFill>
                  <a:srgbClr val="393A38"/>
                </a:solidFill>
                <a:latin typeface="Poppins Bold"/>
                <a:cs typeface="Poppins Bold"/>
              </a:rPr>
              <a:t>Data Pipeline Overview</a:t>
            </a:r>
            <a:r>
              <a:rPr lang="en-US" sz="3200" b="1" spc="137" dirty="0">
                <a:solidFill>
                  <a:srgbClr val="393A38"/>
                </a:solidFill>
                <a:latin typeface="Poppins Bold"/>
                <a:ea typeface="Poppins Bold"/>
                <a:cs typeface="Poppins Bold"/>
                <a:sym typeface="Poppins Bold"/>
              </a:rPr>
              <a:t>...</a:t>
            </a:r>
          </a:p>
        </p:txBody>
      </p:sp>
      <p:graphicFrame>
        <p:nvGraphicFramePr>
          <p:cNvPr id="4" name="Table 3">
            <a:extLst>
              <a:ext uri="{FF2B5EF4-FFF2-40B4-BE49-F238E27FC236}">
                <a16:creationId xmlns:a16="http://schemas.microsoft.com/office/drawing/2014/main" id="{61CBD4BC-C111-0A3E-960A-91CC8FF0E49C}"/>
              </a:ext>
            </a:extLst>
          </p:cNvPr>
          <p:cNvGraphicFramePr>
            <a:graphicFrameLocks noGrp="1"/>
          </p:cNvGraphicFramePr>
          <p:nvPr>
            <p:extLst>
              <p:ext uri="{D42A27DB-BD31-4B8C-83A1-F6EECF244321}">
                <p14:modId xmlns:p14="http://schemas.microsoft.com/office/powerpoint/2010/main" val="306147960"/>
              </p:ext>
            </p:extLst>
          </p:nvPr>
        </p:nvGraphicFramePr>
        <p:xfrm>
          <a:off x="1919535" y="971783"/>
          <a:ext cx="8556306" cy="5586798"/>
        </p:xfrm>
        <a:graphic>
          <a:graphicData uri="http://schemas.openxmlformats.org/drawingml/2006/table">
            <a:tbl>
              <a:tblPr firstRow="1" bandRow="1">
                <a:tableStyleId>{5C22544A-7EE6-4342-B048-85BDC9FD1C3A}</a:tableStyleId>
              </a:tblPr>
              <a:tblGrid>
                <a:gridCol w="2852102">
                  <a:extLst>
                    <a:ext uri="{9D8B030D-6E8A-4147-A177-3AD203B41FA5}">
                      <a16:colId xmlns:a16="http://schemas.microsoft.com/office/drawing/2014/main" val="718822749"/>
                    </a:ext>
                  </a:extLst>
                </a:gridCol>
                <a:gridCol w="2852102">
                  <a:extLst>
                    <a:ext uri="{9D8B030D-6E8A-4147-A177-3AD203B41FA5}">
                      <a16:colId xmlns:a16="http://schemas.microsoft.com/office/drawing/2014/main" val="545825502"/>
                    </a:ext>
                  </a:extLst>
                </a:gridCol>
                <a:gridCol w="2852102">
                  <a:extLst>
                    <a:ext uri="{9D8B030D-6E8A-4147-A177-3AD203B41FA5}">
                      <a16:colId xmlns:a16="http://schemas.microsoft.com/office/drawing/2014/main" val="2411215913"/>
                    </a:ext>
                  </a:extLst>
                </a:gridCol>
              </a:tblGrid>
              <a:tr h="306375">
                <a:tc>
                  <a:txBody>
                    <a:bodyPr/>
                    <a:lstStyle/>
                    <a:p>
                      <a:pPr algn="l"/>
                      <a:r>
                        <a:rPr lang="en-IN" sz="1900" b="1" dirty="0"/>
                        <a:t>Step</a:t>
                      </a:r>
                      <a:endParaRPr lang="en-IN" sz="1900" dirty="0"/>
                    </a:p>
                  </a:txBody>
                  <a:tcPr marL="60960" marR="60960" marT="30480" marB="30480" anchor="ctr"/>
                </a:tc>
                <a:tc>
                  <a:txBody>
                    <a:bodyPr/>
                    <a:lstStyle/>
                    <a:p>
                      <a:pPr algn="l"/>
                      <a:r>
                        <a:rPr lang="en-IN" sz="1900" b="1" dirty="0"/>
                        <a:t>Process</a:t>
                      </a:r>
                      <a:endParaRPr lang="en-IN" sz="1900" dirty="0"/>
                    </a:p>
                  </a:txBody>
                  <a:tcPr marL="60960" marR="60960" marT="30480" marB="30480" anchor="ctr"/>
                </a:tc>
                <a:tc>
                  <a:txBody>
                    <a:bodyPr/>
                    <a:lstStyle/>
                    <a:p>
                      <a:pPr algn="l"/>
                      <a:r>
                        <a:rPr lang="en-IN" sz="1900" b="1"/>
                        <a:t>Tools Used</a:t>
                      </a:r>
                      <a:endParaRPr lang="en-IN" sz="1900"/>
                    </a:p>
                  </a:txBody>
                  <a:tcPr marL="60960" marR="60960" marT="30480" marB="30480" anchor="ctr"/>
                </a:tc>
                <a:extLst>
                  <a:ext uri="{0D108BD9-81ED-4DB2-BD59-A6C34878D82A}">
                    <a16:rowId xmlns:a16="http://schemas.microsoft.com/office/drawing/2014/main" val="1623291624"/>
                  </a:ext>
                </a:extLst>
              </a:tr>
              <a:tr h="587180">
                <a:tc>
                  <a:txBody>
                    <a:bodyPr/>
                    <a:lstStyle/>
                    <a:p>
                      <a:pPr algn="l"/>
                      <a:r>
                        <a:rPr lang="en-IN" sz="1900" b="1"/>
                        <a:t>1. Data Collection</a:t>
                      </a:r>
                      <a:endParaRPr lang="en-IN" sz="1900"/>
                    </a:p>
                  </a:txBody>
                  <a:tcPr marL="60960" marR="60960" marT="30480" marB="30480" anchor="ctr"/>
                </a:tc>
                <a:tc>
                  <a:txBody>
                    <a:bodyPr/>
                    <a:lstStyle/>
                    <a:p>
                      <a:pPr algn="l"/>
                      <a:r>
                        <a:rPr lang="en-IN" sz="1900"/>
                        <a:t>Scraping university websites</a:t>
                      </a:r>
                    </a:p>
                  </a:txBody>
                  <a:tcPr marL="60960" marR="60960" marT="30480" marB="30480" anchor="ctr"/>
                </a:tc>
                <a:tc>
                  <a:txBody>
                    <a:bodyPr/>
                    <a:lstStyle/>
                    <a:p>
                      <a:pPr algn="l"/>
                      <a:r>
                        <a:rPr lang="en-IN" sz="1900" dirty="0" err="1"/>
                        <a:t>BeautifulSoup</a:t>
                      </a:r>
                      <a:r>
                        <a:rPr lang="en-IN" sz="1900" dirty="0"/>
                        <a:t>, </a:t>
                      </a:r>
                      <a:r>
                        <a:rPr lang="en-IN" sz="1900" dirty="0" err="1"/>
                        <a:t>Scarpy</a:t>
                      </a:r>
                      <a:endParaRPr lang="en-IN" sz="1900" dirty="0"/>
                    </a:p>
                  </a:txBody>
                  <a:tcPr marL="60960" marR="60960" marT="30480" marB="30480" anchor="ctr"/>
                </a:tc>
                <a:extLst>
                  <a:ext uri="{0D108BD9-81ED-4DB2-BD59-A6C34878D82A}">
                    <a16:rowId xmlns:a16="http://schemas.microsoft.com/office/drawing/2014/main" val="2736693512"/>
                  </a:ext>
                </a:extLst>
              </a:tr>
              <a:tr h="559467">
                <a:tc>
                  <a:txBody>
                    <a:bodyPr/>
                    <a:lstStyle/>
                    <a:p>
                      <a:pPr algn="l"/>
                      <a:r>
                        <a:rPr lang="en-IN" sz="1900" b="1"/>
                        <a:t>2. Preprocessing</a:t>
                      </a:r>
                      <a:endParaRPr lang="en-IN" sz="1900"/>
                    </a:p>
                  </a:txBody>
                  <a:tcPr marL="60960" marR="60960" marT="30480" marB="30480" anchor="ctr"/>
                </a:tc>
                <a:tc>
                  <a:txBody>
                    <a:bodyPr/>
                    <a:lstStyle/>
                    <a:p>
                      <a:pPr algn="l"/>
                      <a:r>
                        <a:rPr lang="en-IN" sz="1900"/>
                        <a:t>Cleaning, text normalization</a:t>
                      </a:r>
                    </a:p>
                  </a:txBody>
                  <a:tcPr marL="60960" marR="60960" marT="30480" marB="30480" anchor="ctr"/>
                </a:tc>
                <a:tc>
                  <a:txBody>
                    <a:bodyPr/>
                    <a:lstStyle/>
                    <a:p>
                      <a:pPr algn="l"/>
                      <a:r>
                        <a:rPr lang="en-IN" sz="1900" dirty="0"/>
                        <a:t>NLTK, </a:t>
                      </a:r>
                      <a:r>
                        <a:rPr lang="en-IN" sz="1900" dirty="0" err="1"/>
                        <a:t>spaCy</a:t>
                      </a:r>
                      <a:endParaRPr lang="en-IN" sz="1900" dirty="0"/>
                    </a:p>
                  </a:txBody>
                  <a:tcPr marL="60960" marR="60960" marT="30480" marB="30480" anchor="ctr"/>
                </a:tc>
                <a:extLst>
                  <a:ext uri="{0D108BD9-81ED-4DB2-BD59-A6C34878D82A}">
                    <a16:rowId xmlns:a16="http://schemas.microsoft.com/office/drawing/2014/main" val="2289172928"/>
                  </a:ext>
                </a:extLst>
              </a:tr>
              <a:tr h="695456">
                <a:tc>
                  <a:txBody>
                    <a:bodyPr/>
                    <a:lstStyle/>
                    <a:p>
                      <a:pPr algn="l"/>
                      <a:r>
                        <a:rPr lang="en-IN" sz="1900" b="1"/>
                        <a:t>3. Chunking</a:t>
                      </a:r>
                      <a:endParaRPr lang="en-IN" sz="1900"/>
                    </a:p>
                  </a:txBody>
                  <a:tcPr marL="60960" marR="60960" marT="30480" marB="30480" anchor="ctr"/>
                </a:tc>
                <a:tc>
                  <a:txBody>
                    <a:bodyPr/>
                    <a:lstStyle/>
                    <a:p>
                      <a:pPr algn="l"/>
                      <a:r>
                        <a:rPr lang="en-IN" sz="1900"/>
                        <a:t>Fixed-length &amp; semantic segmentation</a:t>
                      </a:r>
                    </a:p>
                  </a:txBody>
                  <a:tcPr marL="60960" marR="60960" marT="30480" marB="30480" anchor="ctr"/>
                </a:tc>
                <a:tc>
                  <a:txBody>
                    <a:bodyPr/>
                    <a:lstStyle/>
                    <a:p>
                      <a:pPr algn="l"/>
                      <a:r>
                        <a:rPr lang="en-IN" sz="1900" dirty="0"/>
                        <a:t>NLTK, Sentence Transformers</a:t>
                      </a:r>
                    </a:p>
                  </a:txBody>
                  <a:tcPr marL="60960" marR="60960" marT="30480" marB="30480" anchor="ctr"/>
                </a:tc>
                <a:extLst>
                  <a:ext uri="{0D108BD9-81ED-4DB2-BD59-A6C34878D82A}">
                    <a16:rowId xmlns:a16="http://schemas.microsoft.com/office/drawing/2014/main" val="2210380397"/>
                  </a:ext>
                </a:extLst>
              </a:tr>
              <a:tr h="695456">
                <a:tc>
                  <a:txBody>
                    <a:bodyPr/>
                    <a:lstStyle/>
                    <a:p>
                      <a:pPr algn="l"/>
                      <a:r>
                        <a:rPr lang="en-IN" sz="1900" b="1" dirty="0"/>
                        <a:t>4.Questions Generation</a:t>
                      </a:r>
                    </a:p>
                  </a:txBody>
                  <a:tcPr marL="60960" marR="60960" marT="30480" marB="30480" anchor="ctr"/>
                </a:tc>
                <a:tc>
                  <a:txBody>
                    <a:bodyPr/>
                    <a:lstStyle/>
                    <a:p>
                      <a:pPr algn="l"/>
                      <a:r>
                        <a:rPr lang="en-IN" sz="1900" dirty="0"/>
                        <a:t>LLM generates Questions</a:t>
                      </a:r>
                    </a:p>
                  </a:txBody>
                  <a:tcPr marL="60960" marR="60960" marT="30480" marB="30480" anchor="ctr"/>
                </a:tc>
                <a:tc>
                  <a:txBody>
                    <a:bodyPr/>
                    <a:lstStyle/>
                    <a:p>
                      <a:pPr algn="l"/>
                      <a:r>
                        <a:rPr lang="en-IN" sz="1900" dirty="0"/>
                        <a:t>GPT-3.5-turbo</a:t>
                      </a:r>
                    </a:p>
                  </a:txBody>
                  <a:tcPr marL="60960" marR="60960" marT="30480" marB="30480" anchor="ctr"/>
                </a:tc>
                <a:extLst>
                  <a:ext uri="{0D108BD9-81ED-4DB2-BD59-A6C34878D82A}">
                    <a16:rowId xmlns:a16="http://schemas.microsoft.com/office/drawing/2014/main" val="3810978484"/>
                  </a:ext>
                </a:extLst>
              </a:tr>
              <a:tr h="695456">
                <a:tc>
                  <a:txBody>
                    <a:bodyPr/>
                    <a:lstStyle/>
                    <a:p>
                      <a:pPr algn="l"/>
                      <a:r>
                        <a:rPr lang="en-IN" sz="1900" b="1" dirty="0"/>
                        <a:t>5. Embedding Generation</a:t>
                      </a:r>
                      <a:endParaRPr lang="en-IN" sz="1900" dirty="0"/>
                    </a:p>
                  </a:txBody>
                  <a:tcPr marL="60960" marR="60960" marT="30480" marB="30480" anchor="ctr"/>
                </a:tc>
                <a:tc>
                  <a:txBody>
                    <a:bodyPr/>
                    <a:lstStyle/>
                    <a:p>
                      <a:pPr algn="l"/>
                      <a:r>
                        <a:rPr lang="en-US" sz="1900" dirty="0"/>
                        <a:t>Convert text into vector representations</a:t>
                      </a:r>
                    </a:p>
                  </a:txBody>
                  <a:tcPr marL="60960" marR="60960" marT="30480" marB="30480" anchor="ctr"/>
                </a:tc>
                <a:tc>
                  <a:txBody>
                    <a:bodyPr/>
                    <a:lstStyle/>
                    <a:p>
                      <a:pPr algn="l"/>
                      <a:r>
                        <a:rPr lang="en-IN" sz="1900" dirty="0"/>
                        <a:t>BAAI/bge-large-en-v1.5</a:t>
                      </a:r>
                    </a:p>
                  </a:txBody>
                  <a:tcPr marL="60960" marR="60960" marT="30480" marB="30480" anchor="ctr"/>
                </a:tc>
                <a:extLst>
                  <a:ext uri="{0D108BD9-81ED-4DB2-BD59-A6C34878D82A}">
                    <a16:rowId xmlns:a16="http://schemas.microsoft.com/office/drawing/2014/main" val="2249306417"/>
                  </a:ext>
                </a:extLst>
              </a:tr>
              <a:tr h="695456">
                <a:tc>
                  <a:txBody>
                    <a:bodyPr/>
                    <a:lstStyle/>
                    <a:p>
                      <a:pPr algn="l"/>
                      <a:r>
                        <a:rPr lang="en-IN" sz="1900" b="1" dirty="0"/>
                        <a:t>6. Indexing</a:t>
                      </a:r>
                      <a:endParaRPr lang="en-IN" sz="1900" dirty="0"/>
                    </a:p>
                  </a:txBody>
                  <a:tcPr marL="60960" marR="60960" marT="30480" marB="30480" anchor="ctr"/>
                </a:tc>
                <a:tc>
                  <a:txBody>
                    <a:bodyPr/>
                    <a:lstStyle/>
                    <a:p>
                      <a:pPr algn="l"/>
                      <a:r>
                        <a:rPr lang="en-US" sz="1900" dirty="0"/>
                        <a:t>Store embeddings in an inverted index</a:t>
                      </a:r>
                    </a:p>
                  </a:txBody>
                  <a:tcPr marL="60960" marR="60960" marT="30480" marB="30480" anchor="ctr"/>
                </a:tc>
                <a:tc>
                  <a:txBody>
                    <a:bodyPr/>
                    <a:lstStyle/>
                    <a:p>
                      <a:pPr algn="l"/>
                      <a:r>
                        <a:rPr lang="en-IN" sz="1900" dirty="0" err="1"/>
                        <a:t>ChromaDB</a:t>
                      </a:r>
                      <a:endParaRPr lang="en-IN" sz="1900" dirty="0"/>
                    </a:p>
                  </a:txBody>
                  <a:tcPr marL="60960" marR="60960" marT="30480" marB="30480" anchor="ctr"/>
                </a:tc>
                <a:extLst>
                  <a:ext uri="{0D108BD9-81ED-4DB2-BD59-A6C34878D82A}">
                    <a16:rowId xmlns:a16="http://schemas.microsoft.com/office/drawing/2014/main" val="461716468"/>
                  </a:ext>
                </a:extLst>
              </a:tr>
              <a:tr h="695456">
                <a:tc>
                  <a:txBody>
                    <a:bodyPr/>
                    <a:lstStyle/>
                    <a:p>
                      <a:pPr algn="l"/>
                      <a:r>
                        <a:rPr lang="en-IN" sz="1900" b="1" dirty="0"/>
                        <a:t>7. Retrieval</a:t>
                      </a:r>
                      <a:endParaRPr lang="en-IN" sz="1900" dirty="0"/>
                    </a:p>
                  </a:txBody>
                  <a:tcPr marL="60960" marR="60960" marT="30480" marB="30480" anchor="ctr"/>
                </a:tc>
                <a:tc>
                  <a:txBody>
                    <a:bodyPr/>
                    <a:lstStyle/>
                    <a:p>
                      <a:pPr algn="l"/>
                      <a:r>
                        <a:rPr lang="en-US" sz="1900"/>
                        <a:t>Query matching using cosine similarity</a:t>
                      </a:r>
                    </a:p>
                  </a:txBody>
                  <a:tcPr marL="60960" marR="60960" marT="30480" marB="30480" anchor="ctr"/>
                </a:tc>
                <a:tc>
                  <a:txBody>
                    <a:bodyPr/>
                    <a:lstStyle/>
                    <a:p>
                      <a:pPr algn="l"/>
                      <a:r>
                        <a:rPr lang="en-IN" sz="1900" dirty="0" err="1"/>
                        <a:t>ChromaDB</a:t>
                      </a:r>
                      <a:endParaRPr lang="en-IN" sz="1900" dirty="0"/>
                    </a:p>
                  </a:txBody>
                  <a:tcPr marL="60960" marR="60960" marT="30480" marB="30480" anchor="ctr"/>
                </a:tc>
                <a:extLst>
                  <a:ext uri="{0D108BD9-81ED-4DB2-BD59-A6C34878D82A}">
                    <a16:rowId xmlns:a16="http://schemas.microsoft.com/office/drawing/2014/main" val="3141638311"/>
                  </a:ext>
                </a:extLst>
              </a:tr>
              <a:tr h="478838">
                <a:tc>
                  <a:txBody>
                    <a:bodyPr/>
                    <a:lstStyle/>
                    <a:p>
                      <a:pPr algn="l"/>
                      <a:r>
                        <a:rPr lang="en-IN" sz="1900" b="1" dirty="0"/>
                        <a:t>8. Answer Generation</a:t>
                      </a:r>
                      <a:endParaRPr lang="en-IN" sz="1900" dirty="0"/>
                    </a:p>
                  </a:txBody>
                  <a:tcPr marL="60960" marR="60960" marT="30480" marB="30480" anchor="ctr"/>
                </a:tc>
                <a:tc>
                  <a:txBody>
                    <a:bodyPr/>
                    <a:lstStyle/>
                    <a:p>
                      <a:pPr algn="l"/>
                      <a:r>
                        <a:rPr lang="en-IN" sz="1900"/>
                        <a:t>LLM generates response</a:t>
                      </a:r>
                    </a:p>
                  </a:txBody>
                  <a:tcPr marL="60960" marR="60960" marT="30480" marB="30480" anchor="ctr"/>
                </a:tc>
                <a:tc>
                  <a:txBody>
                    <a:bodyPr/>
                    <a:lstStyle/>
                    <a:p>
                      <a:pPr algn="l"/>
                      <a:r>
                        <a:rPr lang="en-IN" sz="1900" dirty="0"/>
                        <a:t>Meta-LLaMA3-8B-instruct</a:t>
                      </a:r>
                    </a:p>
                  </a:txBody>
                  <a:tcPr marL="60960" marR="60960" marT="30480" marB="30480" anchor="ctr"/>
                </a:tc>
                <a:extLst>
                  <a:ext uri="{0D108BD9-81ED-4DB2-BD59-A6C34878D82A}">
                    <a16:rowId xmlns:a16="http://schemas.microsoft.com/office/drawing/2014/main" val="3771355125"/>
                  </a:ext>
                </a:extLst>
              </a:tr>
            </a:tbl>
          </a:graphicData>
        </a:graphic>
      </p:graphicFrame>
    </p:spTree>
    <p:extLst>
      <p:ext uri="{BB962C8B-B14F-4D97-AF65-F5344CB8AC3E}">
        <p14:creationId xmlns:p14="http://schemas.microsoft.com/office/powerpoint/2010/main" val="3610125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CD13-61BD-D1A4-1DD5-DD5F44A821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E0C917-B477-C2E4-AFED-821C68375295}"/>
              </a:ext>
            </a:extLst>
          </p:cNvPr>
          <p:cNvSpPr/>
          <p:nvPr/>
        </p:nvSpPr>
        <p:spPr>
          <a:xfrm>
            <a:off x="0" y="0"/>
            <a:ext cx="4538095" cy="4538095"/>
          </a:xfrm>
          <a:custGeom>
            <a:avLst/>
            <a:gdLst/>
            <a:ahLst/>
            <a:cxnLst/>
            <a:rect l="l" t="t" r="r" b="b"/>
            <a:pathLst>
              <a:path w="6807142" h="6807142">
                <a:moveTo>
                  <a:pt x="0" y="0"/>
                </a:moveTo>
                <a:lnTo>
                  <a:pt x="6807142" y="0"/>
                </a:lnTo>
                <a:lnTo>
                  <a:pt x="6807142" y="6807142"/>
                </a:lnTo>
                <a:lnTo>
                  <a:pt x="0" y="6807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DF7B86EF-58E7-899E-3791-60A963E221C4}"/>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F54BEC21-BD7E-7400-9980-9F4BAFCBDF3C}"/>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7"/>
            <a:stretch>
              <a:fillRect/>
            </a:stretch>
          </a:blipFill>
        </p:spPr>
      </p:sp>
      <p:sp>
        <p:nvSpPr>
          <p:cNvPr id="6" name="TextBox 6">
            <a:extLst>
              <a:ext uri="{FF2B5EF4-FFF2-40B4-BE49-F238E27FC236}">
                <a16:creationId xmlns:a16="http://schemas.microsoft.com/office/drawing/2014/main" id="{55173184-5445-730F-B6D1-EC5237C8CF06}"/>
              </a:ext>
            </a:extLst>
          </p:cNvPr>
          <p:cNvSpPr txBox="1"/>
          <p:nvPr/>
        </p:nvSpPr>
        <p:spPr>
          <a:xfrm>
            <a:off x="4079776" y="204137"/>
            <a:ext cx="8560662" cy="677493"/>
          </a:xfrm>
          <a:prstGeom prst="rect">
            <a:avLst/>
          </a:prstGeom>
        </p:spPr>
        <p:txBody>
          <a:bodyPr wrap="square" lIns="0" tIns="0" rIns="0" bIns="0" rtlCol="0" anchor="t">
            <a:spAutoFit/>
          </a:bodyPr>
          <a:lstStyle/>
          <a:p>
            <a:pPr algn="ctr">
              <a:lnSpc>
                <a:spcPts val="5678"/>
              </a:lnSpc>
            </a:pPr>
            <a:r>
              <a:rPr lang="en-IN" sz="3600" b="1" spc="137" dirty="0">
                <a:solidFill>
                  <a:srgbClr val="393A38"/>
                </a:solidFill>
                <a:latin typeface="Poppins Bold"/>
                <a:cs typeface="Poppins Bold"/>
              </a:rPr>
              <a:t>Conclusion…</a:t>
            </a:r>
            <a:endParaRPr lang="en-US" sz="3600" b="1" spc="137" dirty="0">
              <a:solidFill>
                <a:srgbClr val="393A38"/>
              </a:solidFill>
              <a:latin typeface="Poppins Bold"/>
              <a:ea typeface="Poppins Bold"/>
              <a:cs typeface="Poppins Bold"/>
              <a:sym typeface="Poppins Bold"/>
            </a:endParaRPr>
          </a:p>
        </p:txBody>
      </p:sp>
      <p:sp>
        <p:nvSpPr>
          <p:cNvPr id="9" name="TextBox 8">
            <a:extLst>
              <a:ext uri="{FF2B5EF4-FFF2-40B4-BE49-F238E27FC236}">
                <a16:creationId xmlns:a16="http://schemas.microsoft.com/office/drawing/2014/main" id="{4A070707-F278-3687-529C-A37B097C4584}"/>
              </a:ext>
            </a:extLst>
          </p:cNvPr>
          <p:cNvSpPr txBox="1"/>
          <p:nvPr/>
        </p:nvSpPr>
        <p:spPr>
          <a:xfrm>
            <a:off x="1583499" y="1084946"/>
            <a:ext cx="9745083" cy="1959447"/>
          </a:xfrm>
          <a:prstGeom prst="rect">
            <a:avLst/>
          </a:prstGeom>
          <a:noFill/>
        </p:spPr>
        <p:txBody>
          <a:bodyPr wrap="square" rtlCol="0">
            <a:spAutoFit/>
          </a:bodyPr>
          <a:lstStyle/>
          <a:p>
            <a:r>
              <a:rPr lang="en-IN" sz="2133" b="1" u="sng" dirty="0" err="1"/>
              <a:t>QuIM</a:t>
            </a:r>
            <a:r>
              <a:rPr lang="en-IN" sz="2133" b="1" u="sng" dirty="0"/>
              <a:t>-RAG Overview</a:t>
            </a:r>
          </a:p>
          <a:p>
            <a:pPr marL="609630" lvl="1" indent="-304815" algn="just">
              <a:buFont typeface="Wingdings" panose="05000000000000000000" pitchFamily="2" charset="2"/>
              <a:buChar char="Ø"/>
            </a:pPr>
            <a:r>
              <a:rPr lang="en-IN" sz="2000" dirty="0" err="1"/>
              <a:t>QuIM</a:t>
            </a:r>
            <a:r>
              <a:rPr lang="en-IN" sz="2000" dirty="0"/>
              <a:t>-RAG is a </a:t>
            </a:r>
            <a:r>
              <a:rPr lang="en-IN" sz="2000" b="1" dirty="0"/>
              <a:t>retrieval-augmented generation (RAG) framework</a:t>
            </a:r>
            <a:r>
              <a:rPr lang="en-IN" sz="2000" dirty="0"/>
              <a:t> designed to improve </a:t>
            </a:r>
            <a:r>
              <a:rPr lang="en-IN" sz="2000" b="1" dirty="0"/>
              <a:t>retrieval efficiency, accuracy, and answer faithfulness</a:t>
            </a:r>
            <a:r>
              <a:rPr lang="en-IN" sz="2000" dirty="0"/>
              <a:t> using </a:t>
            </a:r>
            <a:r>
              <a:rPr lang="en-IN" sz="2000" b="1" dirty="0"/>
              <a:t>embedding quantization and inverted index-based search</a:t>
            </a:r>
            <a:r>
              <a:rPr lang="en-IN" sz="2000" dirty="0"/>
              <a:t>. </a:t>
            </a:r>
          </a:p>
          <a:p>
            <a:pPr marL="609630" lvl="1" indent="-304815" algn="just">
              <a:buFont typeface="Wingdings" panose="05000000000000000000" pitchFamily="2" charset="2"/>
              <a:buChar char="Ø"/>
            </a:pPr>
            <a:r>
              <a:rPr lang="en-IN" sz="2000" dirty="0"/>
              <a:t>By leveraging </a:t>
            </a:r>
            <a:r>
              <a:rPr lang="en-IN" sz="2000" b="1" dirty="0"/>
              <a:t>prototype-based retrieval</a:t>
            </a:r>
            <a:r>
              <a:rPr lang="en-IN" sz="2000" dirty="0"/>
              <a:t>, it ensures </a:t>
            </a:r>
            <a:r>
              <a:rPr lang="en-IN" sz="2000" b="1" dirty="0"/>
              <a:t>faster query processing and more relevant document retrieval</a:t>
            </a:r>
            <a:r>
              <a:rPr lang="en-IN" sz="2000" dirty="0"/>
              <a:t>, significantly outperforming traditional RAG models.</a:t>
            </a:r>
          </a:p>
        </p:txBody>
      </p:sp>
      <p:sp>
        <p:nvSpPr>
          <p:cNvPr id="4" name="TextBox 3">
            <a:extLst>
              <a:ext uri="{FF2B5EF4-FFF2-40B4-BE49-F238E27FC236}">
                <a16:creationId xmlns:a16="http://schemas.microsoft.com/office/drawing/2014/main" id="{9819F438-94D6-77E6-B5AD-9860BFD505A1}"/>
              </a:ext>
            </a:extLst>
          </p:cNvPr>
          <p:cNvSpPr txBox="1"/>
          <p:nvPr/>
        </p:nvSpPr>
        <p:spPr>
          <a:xfrm>
            <a:off x="1583499" y="3013679"/>
            <a:ext cx="9658242" cy="3498330"/>
          </a:xfrm>
          <a:prstGeom prst="rect">
            <a:avLst/>
          </a:prstGeom>
          <a:noFill/>
        </p:spPr>
        <p:txBody>
          <a:bodyPr wrap="square" rtlCol="0">
            <a:spAutoFit/>
          </a:bodyPr>
          <a:lstStyle/>
          <a:p>
            <a:pPr algn="just"/>
            <a:r>
              <a:rPr lang="en-US" sz="2133" b="1" u="sng" dirty="0"/>
              <a:t>Key Advantages:</a:t>
            </a:r>
          </a:p>
          <a:p>
            <a:pPr marL="533427" lvl="1" indent="-228611" algn="just">
              <a:buFont typeface="Wingdings" panose="05000000000000000000" pitchFamily="2" charset="2"/>
              <a:buChar char="ü"/>
            </a:pPr>
            <a:r>
              <a:rPr lang="en-US" sz="2000" b="1" dirty="0"/>
              <a:t>Enhanced Response Quality:</a:t>
            </a:r>
            <a:r>
              <a:rPr lang="en-US" sz="2000" dirty="0"/>
              <a:t> By integrating an advanced RAG system and a structured data preparation approach, </a:t>
            </a:r>
            <a:r>
              <a:rPr lang="en-US" sz="2000" dirty="0" err="1"/>
              <a:t>QuIM</a:t>
            </a:r>
            <a:r>
              <a:rPr lang="en-US" sz="2000" dirty="0"/>
              <a:t>-RAG significantly improves the accuracy and relevance of generated responses.</a:t>
            </a:r>
          </a:p>
          <a:p>
            <a:pPr marL="533427" lvl="1" indent="-228611" algn="just">
              <a:buFont typeface="Wingdings" panose="05000000000000000000" pitchFamily="2" charset="2"/>
              <a:buChar char="ü"/>
            </a:pPr>
            <a:r>
              <a:rPr lang="en-US" sz="2000" b="1" dirty="0"/>
              <a:t>Reduction in Hallucinations:</a:t>
            </a:r>
            <a:r>
              <a:rPr lang="en-US" sz="2000" dirty="0"/>
              <a:t> The use of a </a:t>
            </a:r>
            <a:r>
              <a:rPr lang="en-US" sz="2000" b="1" dirty="0"/>
              <a:t>custom domain-specific dataset</a:t>
            </a:r>
            <a:r>
              <a:rPr lang="en-US" sz="2000" dirty="0"/>
              <a:t> minimizes information dilution and hallucination, common in traditional RAG systems.</a:t>
            </a:r>
          </a:p>
          <a:p>
            <a:pPr marL="533427" lvl="1" indent="-228611" algn="just">
              <a:buFont typeface="Wingdings" panose="05000000000000000000" pitchFamily="2" charset="2"/>
              <a:buChar char="ü"/>
            </a:pPr>
            <a:r>
              <a:rPr lang="en-US" sz="2000" b="1" dirty="0"/>
              <a:t>Improved Retrieval Performance:</a:t>
            </a:r>
            <a:r>
              <a:rPr lang="en-US" sz="2000" dirty="0"/>
              <a:t> The system </a:t>
            </a:r>
            <a:r>
              <a:rPr lang="en-US" sz="2000" b="1" dirty="0"/>
              <a:t>outperforms baseline models</a:t>
            </a:r>
            <a:r>
              <a:rPr lang="en-US" sz="2000" dirty="0"/>
              <a:t> trained on raw web data by leveraging LLaMA-3-8B-instruct and a tailored dataset.</a:t>
            </a:r>
          </a:p>
          <a:p>
            <a:pPr marL="533427" lvl="1" indent="-228611" algn="just">
              <a:buFont typeface="Wingdings" panose="05000000000000000000" pitchFamily="2" charset="2"/>
              <a:buChar char="ü"/>
            </a:pPr>
            <a:r>
              <a:rPr lang="en-US" sz="2000" b="1" dirty="0"/>
              <a:t>User-Verified Information:</a:t>
            </a:r>
            <a:r>
              <a:rPr lang="en-US" sz="2000" dirty="0"/>
              <a:t> Responses include </a:t>
            </a:r>
            <a:r>
              <a:rPr lang="en-US" sz="2000" b="1" dirty="0"/>
              <a:t>source links</a:t>
            </a:r>
            <a:r>
              <a:rPr lang="en-US" sz="2000" dirty="0"/>
              <a:t>, allowing users to verify details and seek additional context.</a:t>
            </a:r>
          </a:p>
          <a:p>
            <a:endParaRPr lang="en-IN" sz="2000" dirty="0"/>
          </a:p>
        </p:txBody>
      </p:sp>
    </p:spTree>
    <p:extLst>
      <p:ext uri="{BB962C8B-B14F-4D97-AF65-F5344CB8AC3E}">
        <p14:creationId xmlns:p14="http://schemas.microsoft.com/office/powerpoint/2010/main" val="704920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61000">
              <a:srgbClr val="FFFF00"/>
            </a:gs>
            <a:gs pos="80000">
              <a:srgbClr val="92D050"/>
            </a:gs>
            <a:gs pos="99000">
              <a:srgbClr val="FFC000"/>
            </a:gs>
          </a:gsLst>
          <a:lin ang="27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591B1F-4A88-34BC-2867-81D5B3AFD4EA}"/>
              </a:ext>
            </a:extLst>
          </p:cNvPr>
          <p:cNvSpPr txBox="1"/>
          <p:nvPr/>
        </p:nvSpPr>
        <p:spPr>
          <a:xfrm>
            <a:off x="3388659" y="2408691"/>
            <a:ext cx="6024282" cy="1323439"/>
          </a:xfrm>
          <a:prstGeom prst="rect">
            <a:avLst/>
          </a:prstGeom>
          <a:noFill/>
        </p:spPr>
        <p:txBody>
          <a:bodyPr wrap="square" rtlCol="0">
            <a:spAutoFit/>
          </a:bodyPr>
          <a:lstStyle/>
          <a:p>
            <a:r>
              <a:rPr lang="en-IN" sz="8000" dirty="0">
                <a:solidFill>
                  <a:schemeClr val="tx1">
                    <a:lumMod val="95000"/>
                    <a:lumOff val="5000"/>
                  </a:schemeClr>
                </a:solidFill>
                <a:latin typeface="Algerian" panose="04020705040A02060702" pitchFamily="82" charset="0"/>
              </a:rPr>
              <a:t>Thank You</a:t>
            </a:r>
          </a:p>
        </p:txBody>
      </p:sp>
    </p:spTree>
    <p:extLst>
      <p:ext uri="{BB962C8B-B14F-4D97-AF65-F5344CB8AC3E}">
        <p14:creationId xmlns:p14="http://schemas.microsoft.com/office/powerpoint/2010/main" val="1788378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5852" y="-258965"/>
            <a:ext cx="3513988" cy="3513988"/>
          </a:xfrm>
          <a:custGeom>
            <a:avLst/>
            <a:gdLst/>
            <a:ahLst/>
            <a:cxnLst/>
            <a:rect l="l" t="t" r="r" b="b"/>
            <a:pathLst>
              <a:path w="5270982" h="5270982">
                <a:moveTo>
                  <a:pt x="0" y="0"/>
                </a:moveTo>
                <a:lnTo>
                  <a:pt x="5270982" y="0"/>
                </a:lnTo>
                <a:lnTo>
                  <a:pt x="5270982" y="5270982"/>
                </a:lnTo>
                <a:lnTo>
                  <a:pt x="0" y="5270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9290602" y="3837884"/>
            <a:ext cx="3493134" cy="3493134"/>
          </a:xfrm>
          <a:custGeom>
            <a:avLst/>
            <a:gdLst/>
            <a:ahLst/>
            <a:cxnLst/>
            <a:rect l="l" t="t" r="r" b="b"/>
            <a:pathLst>
              <a:path w="5239701" h="5239701">
                <a:moveTo>
                  <a:pt x="5239700" y="5239701"/>
                </a:moveTo>
                <a:lnTo>
                  <a:pt x="0" y="5239701"/>
                </a:lnTo>
                <a:lnTo>
                  <a:pt x="0" y="0"/>
                </a:lnTo>
                <a:lnTo>
                  <a:pt x="5239700" y="0"/>
                </a:lnTo>
                <a:lnTo>
                  <a:pt x="5239700" y="5239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798059" y="461748"/>
            <a:ext cx="3290496" cy="788421"/>
          </a:xfrm>
          <a:prstGeom prst="rect">
            <a:avLst/>
          </a:prstGeom>
        </p:spPr>
        <p:txBody>
          <a:bodyPr wrap="square" lIns="0" tIns="0" rIns="0" bIns="0" rtlCol="0" anchor="t">
            <a:spAutoFit/>
          </a:bodyPr>
          <a:lstStyle/>
          <a:p>
            <a:pPr>
              <a:lnSpc>
                <a:spcPts val="5907"/>
              </a:lnSpc>
            </a:pPr>
            <a:r>
              <a:rPr lang="en-US" sz="6153" b="1" spc="123" dirty="0">
                <a:solidFill>
                  <a:srgbClr val="393A38"/>
                </a:solidFill>
                <a:latin typeface="Poppins Bold"/>
                <a:ea typeface="Poppins Bold"/>
                <a:cs typeface="Poppins Bold"/>
                <a:sym typeface="Poppins Bold"/>
              </a:rPr>
              <a:t>Goal...</a:t>
            </a:r>
          </a:p>
        </p:txBody>
      </p:sp>
      <p:sp>
        <p:nvSpPr>
          <p:cNvPr id="5" name="TextBox 5"/>
          <p:cNvSpPr txBox="1"/>
          <p:nvPr/>
        </p:nvSpPr>
        <p:spPr>
          <a:xfrm>
            <a:off x="959430" y="1124744"/>
            <a:ext cx="10129125" cy="5482719"/>
          </a:xfrm>
          <a:prstGeom prst="rect">
            <a:avLst/>
          </a:prstGeom>
        </p:spPr>
        <p:txBody>
          <a:bodyPr wrap="square" lIns="0" tIns="0" rIns="0" bIns="0" rtlCol="0" anchor="t">
            <a:spAutoFit/>
          </a:bodyPr>
          <a:lstStyle/>
          <a:p>
            <a:pPr marL="342917" indent="-342917" algn="just">
              <a:lnSpc>
                <a:spcPct val="150000"/>
              </a:lnSpc>
              <a:buFont typeface="Arial" pitchFamily="34" charset="0"/>
              <a:buChar char="•"/>
            </a:pPr>
            <a:r>
              <a:rPr lang="en-US" sz="2400" dirty="0">
                <a:effectLst/>
              </a:rPr>
              <a:t>The goal of the project is to develop </a:t>
            </a:r>
            <a:r>
              <a:rPr lang="en-US" sz="2400" dirty="0" err="1">
                <a:effectLst/>
              </a:rPr>
              <a:t>QuIM</a:t>
            </a:r>
            <a:r>
              <a:rPr lang="en-US" sz="2400" dirty="0">
                <a:effectLst/>
              </a:rPr>
              <a:t>-RAG, an advanced Retrieval-Augmented Generation system that improves the accuracy and relevance of answers for domain-specific questions by addressing issues like information dilution and hallucinations. </a:t>
            </a:r>
          </a:p>
          <a:p>
            <a:pPr marL="342917" indent="-342917" algn="just">
              <a:lnSpc>
                <a:spcPct val="150000"/>
              </a:lnSpc>
              <a:buFont typeface="Arial" pitchFamily="34" charset="0"/>
              <a:buChar char="•"/>
            </a:pPr>
            <a:r>
              <a:rPr lang="en-US" sz="2400" dirty="0">
                <a:effectLst/>
              </a:rPr>
              <a:t>It aims to create a high-quality, custom dataset from North Dakota State University websites and introduce a novel inverted question-matching approach with quantized embeddings for efficient retrieval. </a:t>
            </a:r>
          </a:p>
          <a:p>
            <a:pPr marL="342917" indent="-342917" algn="just">
              <a:lnSpc>
                <a:spcPct val="150000"/>
              </a:lnSpc>
              <a:buFont typeface="Arial" pitchFamily="34" charset="0"/>
              <a:buChar char="•"/>
            </a:pPr>
            <a:r>
              <a:rPr lang="en-US" sz="2400" dirty="0">
                <a:effectLst/>
              </a:rPr>
              <a:t>Using the Meta-LLaMA3-8B-instruct model, </a:t>
            </a:r>
            <a:r>
              <a:rPr lang="en-US" sz="2400" dirty="0" err="1">
                <a:effectLst/>
              </a:rPr>
              <a:t>QuIM</a:t>
            </a:r>
            <a:r>
              <a:rPr lang="en-US" sz="2400" dirty="0">
                <a:effectLst/>
              </a:rPr>
              <a:t>-RAG seeks to outperform traditional RAG systems, as evaluated by BERT-Score and RAGAS metrics, while providing source links to enhance user trust and interaction.</a:t>
            </a:r>
          </a:p>
        </p:txBody>
      </p:sp>
    </p:spTree>
    <p:extLst>
      <p:ext uri="{BB962C8B-B14F-4D97-AF65-F5344CB8AC3E}">
        <p14:creationId xmlns:p14="http://schemas.microsoft.com/office/powerpoint/2010/main" val="2494000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80450" y="1478773"/>
            <a:ext cx="9419463" cy="5176802"/>
          </a:xfrm>
          <a:prstGeom prst="rect">
            <a:avLst/>
          </a:prstGeom>
        </p:spPr>
        <p:txBody>
          <a:bodyPr lIns="0" tIns="0" rIns="0" bIns="0" rtlCol="0" anchor="t">
            <a:spAutoFit/>
          </a:bodyPr>
          <a:lstStyle/>
          <a:p>
            <a:pPr algn="just">
              <a:lnSpc>
                <a:spcPts val="2715"/>
              </a:lnSpc>
            </a:pPr>
            <a:r>
              <a:rPr lang="en-IN" sz="2000" b="1" dirty="0">
                <a:effectLst/>
              </a:rPr>
              <a:t>Large Language Models (LLMs):</a:t>
            </a:r>
          </a:p>
          <a:p>
            <a:pPr algn="just">
              <a:lnSpc>
                <a:spcPts val="2715"/>
              </a:lnSpc>
            </a:pPr>
            <a:endParaRPr lang="en-IN" sz="2000" dirty="0">
              <a:effectLst/>
            </a:endParaRPr>
          </a:p>
          <a:p>
            <a:pPr lvl="1" algn="just">
              <a:lnSpc>
                <a:spcPts val="2715"/>
              </a:lnSpc>
            </a:pPr>
            <a:r>
              <a:rPr lang="en-US" sz="2000" dirty="0">
                <a:effectLst/>
              </a:rPr>
              <a:t>These models, primarily based on Transformer architectures (decoders for GPT, encoders for BERT/</a:t>
            </a:r>
            <a:r>
              <a:rPr lang="en-US" sz="2000" dirty="0" err="1">
                <a:effectLst/>
              </a:rPr>
              <a:t>RoBERTa</a:t>
            </a:r>
            <a:r>
              <a:rPr lang="en-US" sz="2000" dirty="0">
                <a:effectLst/>
              </a:rPr>
              <a:t>, or both for BART), excel at generating human-like text and handling various linguistic tasks. They are trained on broad, general datasets, making them versatile but less effective for domain-specific QA due to:</a:t>
            </a:r>
          </a:p>
          <a:p>
            <a:pPr lvl="1" algn="just">
              <a:lnSpc>
                <a:spcPts val="2715"/>
              </a:lnSpc>
            </a:pPr>
            <a:endParaRPr lang="en-US" sz="2000" dirty="0">
              <a:effectLst/>
            </a:endParaRPr>
          </a:p>
          <a:p>
            <a:pPr lvl="1" algn="just">
              <a:lnSpc>
                <a:spcPts val="2715"/>
              </a:lnSpc>
            </a:pPr>
            <a:r>
              <a:rPr lang="en-US" sz="2000" u="sng" dirty="0">
                <a:effectLst/>
              </a:rPr>
              <a:t>Knowledge Limitations: </a:t>
            </a:r>
            <a:r>
              <a:rPr lang="en-US" sz="2000" dirty="0">
                <a:effectLst/>
              </a:rPr>
              <a:t>Lack of specialized knowledge in niche domains.</a:t>
            </a:r>
          </a:p>
          <a:p>
            <a:pPr lvl="1" algn="just">
              <a:lnSpc>
                <a:spcPts val="2715"/>
              </a:lnSpc>
            </a:pPr>
            <a:endParaRPr lang="en-US" sz="2000" dirty="0">
              <a:effectLst/>
            </a:endParaRPr>
          </a:p>
          <a:p>
            <a:pPr lvl="1" algn="just">
              <a:lnSpc>
                <a:spcPts val="2715"/>
              </a:lnSpc>
            </a:pPr>
            <a:r>
              <a:rPr lang="en-US" sz="2000" u="sng" dirty="0">
                <a:effectLst/>
              </a:rPr>
              <a:t>Hallucinations: </a:t>
            </a:r>
            <a:r>
              <a:rPr lang="en-US" sz="2000" dirty="0">
                <a:effectLst/>
              </a:rPr>
              <a:t>Producing factually inaccurate responses when data is missing or misinterpreted.</a:t>
            </a:r>
          </a:p>
          <a:p>
            <a:pPr lvl="1" algn="just">
              <a:lnSpc>
                <a:spcPts val="2715"/>
              </a:lnSpc>
            </a:pPr>
            <a:endParaRPr lang="en-US" sz="2000" dirty="0">
              <a:effectLst/>
            </a:endParaRPr>
          </a:p>
          <a:p>
            <a:pPr lvl="1" algn="just">
              <a:lnSpc>
                <a:spcPts val="2715"/>
              </a:lnSpc>
            </a:pPr>
            <a:r>
              <a:rPr lang="en-US" sz="2000" u="sng" dirty="0">
                <a:effectLst/>
              </a:rPr>
              <a:t>Contextual Misinterpretation: </a:t>
            </a:r>
            <a:r>
              <a:rPr lang="en-US" sz="2000" dirty="0">
                <a:effectLst/>
              </a:rPr>
              <a:t>Struggling with domain-specific context, leading to irrelevant answers</a:t>
            </a:r>
            <a:endParaRPr lang="en-IN" sz="2000" dirty="0">
              <a:effectLst/>
            </a:endParaRPr>
          </a:p>
          <a:p>
            <a:pPr algn="just">
              <a:lnSpc>
                <a:spcPts val="2715"/>
              </a:lnSpc>
            </a:pPr>
            <a:endParaRPr lang="en-US" sz="1939" dirty="0">
              <a:solidFill>
                <a:srgbClr val="393A38"/>
              </a:solidFill>
              <a:latin typeface="Poppins"/>
              <a:ea typeface="Poppins"/>
              <a:cs typeface="Poppins"/>
              <a:sym typeface="Poppins"/>
            </a:endParaRPr>
          </a:p>
        </p:txBody>
      </p:sp>
      <p:sp>
        <p:nvSpPr>
          <p:cNvPr id="5" name="Freeform 5"/>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p:cNvSpPr txBox="1"/>
          <p:nvPr/>
        </p:nvSpPr>
        <p:spPr>
          <a:xfrm>
            <a:off x="3640698" y="236289"/>
            <a:ext cx="8726681" cy="612347"/>
          </a:xfrm>
          <a:prstGeom prst="rect">
            <a:avLst/>
          </a:prstGeom>
        </p:spPr>
        <p:txBody>
          <a:bodyPr lIns="0" tIns="0" rIns="0" bIns="0" rtlCol="0" anchor="t">
            <a:spAutoFit/>
          </a:bodyPr>
          <a:lstStyle/>
          <a:p>
            <a:pPr algn="ctr">
              <a:lnSpc>
                <a:spcPts val="4372"/>
              </a:lnSpc>
            </a:pPr>
            <a:r>
              <a:rPr lang="en-US" sz="5267" b="1" spc="105" dirty="0">
                <a:solidFill>
                  <a:srgbClr val="393A38"/>
                </a:solidFill>
                <a:latin typeface="Poppins Bold"/>
                <a:ea typeface="Poppins Bold"/>
                <a:cs typeface="Poppins Bold"/>
                <a:sym typeface="Poppins Bold"/>
              </a:rPr>
              <a:t>Existing Models</a:t>
            </a:r>
          </a:p>
        </p:txBody>
      </p:sp>
    </p:spTree>
    <p:extLst>
      <p:ext uri="{BB962C8B-B14F-4D97-AF65-F5344CB8AC3E}">
        <p14:creationId xmlns:p14="http://schemas.microsoft.com/office/powerpoint/2010/main" val="205214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85A47-EB9D-D256-4BF9-6FF2CDB42E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DDB51C-214A-671E-C760-AF2399153654}"/>
              </a:ext>
            </a:extLst>
          </p:cNvPr>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A3E5DA05-3B73-EB54-9F95-D4ACC09898C0}"/>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9CC62DB7-9AF5-7E8F-B091-AF3C64BE65CB}"/>
              </a:ext>
            </a:extLst>
          </p:cNvPr>
          <p:cNvSpPr txBox="1"/>
          <p:nvPr/>
        </p:nvSpPr>
        <p:spPr>
          <a:xfrm>
            <a:off x="1480450" y="1478773"/>
            <a:ext cx="9419463" cy="4443909"/>
          </a:xfrm>
          <a:prstGeom prst="rect">
            <a:avLst/>
          </a:prstGeom>
        </p:spPr>
        <p:txBody>
          <a:bodyPr lIns="0" tIns="0" rIns="0" bIns="0" rtlCol="0" anchor="t">
            <a:spAutoFit/>
          </a:bodyPr>
          <a:lstStyle/>
          <a:p>
            <a:r>
              <a:rPr lang="en-IN" sz="2000" b="1" u="sng" dirty="0">
                <a:effectLst/>
              </a:rPr>
              <a:t>Traditional Retrieval-Augmented Generation (RAG):</a:t>
            </a:r>
          </a:p>
          <a:p>
            <a:pPr lvl="1" algn="just">
              <a:lnSpc>
                <a:spcPts val="2715"/>
              </a:lnSpc>
            </a:pPr>
            <a:r>
              <a:rPr lang="en-US" sz="2000" dirty="0">
                <a:effectLst/>
              </a:rPr>
              <a:t>RAG enhances LLMs by integrating external knowledge sources (e.g., databases, websites) to provide contextually relevant answers. It consists of:</a:t>
            </a:r>
          </a:p>
          <a:p>
            <a:pPr lvl="1" algn="just">
              <a:lnSpc>
                <a:spcPts val="2715"/>
              </a:lnSpc>
            </a:pPr>
            <a:r>
              <a:rPr lang="en-US" sz="2000" b="1" dirty="0">
                <a:effectLst/>
              </a:rPr>
              <a:t>Retrieval Component: </a:t>
            </a:r>
            <a:r>
              <a:rPr lang="en-US" sz="2000" dirty="0">
                <a:effectLst/>
              </a:rPr>
              <a:t>Converts a corpus into vectors using an embedding model, stores them in a vector database, and matches user queries to relevant text chunks using similarity measures (e.g., cosine similarity).</a:t>
            </a:r>
          </a:p>
          <a:p>
            <a:pPr lvl="1" algn="just">
              <a:lnSpc>
                <a:spcPts val="2715"/>
              </a:lnSpc>
            </a:pPr>
            <a:r>
              <a:rPr lang="en-US" sz="2000" b="1" dirty="0">
                <a:effectLst/>
              </a:rPr>
              <a:t>Generation Component: </a:t>
            </a:r>
            <a:r>
              <a:rPr lang="en-US" sz="2000" dirty="0">
                <a:effectLst/>
              </a:rPr>
              <a:t>An LLM generates responses using the retrieved text as context.</a:t>
            </a:r>
          </a:p>
          <a:p>
            <a:pPr algn="just">
              <a:lnSpc>
                <a:spcPts val="2715"/>
              </a:lnSpc>
            </a:pPr>
            <a:r>
              <a:rPr lang="en-US" sz="2000" b="1" u="sng" dirty="0">
                <a:effectLst/>
              </a:rPr>
              <a:t>Challenges:</a:t>
            </a:r>
          </a:p>
          <a:p>
            <a:pPr lvl="1" algn="just">
              <a:lnSpc>
                <a:spcPts val="2715"/>
              </a:lnSpc>
            </a:pPr>
            <a:r>
              <a:rPr lang="en-US" sz="2000" b="1" dirty="0">
                <a:effectLst/>
              </a:rPr>
              <a:t>Information Dilution</a:t>
            </a:r>
            <a:r>
              <a:rPr lang="en-US" sz="2000" dirty="0">
                <a:effectLst/>
              </a:rPr>
              <a:t>: Large data volumes reduce response specificity and accuracy.</a:t>
            </a:r>
          </a:p>
          <a:p>
            <a:pPr lvl="1" algn="just">
              <a:lnSpc>
                <a:spcPts val="2715"/>
              </a:lnSpc>
            </a:pPr>
            <a:r>
              <a:rPr lang="en-US" sz="2000" b="1" dirty="0">
                <a:effectLst/>
              </a:rPr>
              <a:t>Hallucinations:</a:t>
            </a:r>
            <a:r>
              <a:rPr lang="en-US" sz="2000" dirty="0">
                <a:effectLst/>
              </a:rPr>
              <a:t> The model may generate coherent but factually incorrect outputs.</a:t>
            </a:r>
          </a:p>
          <a:p>
            <a:pPr lvl="1" algn="just">
              <a:lnSpc>
                <a:spcPts val="2715"/>
              </a:lnSpc>
            </a:pPr>
            <a:r>
              <a:rPr lang="en-US" sz="2000" b="1" dirty="0">
                <a:effectLst/>
              </a:rPr>
              <a:t>Inefficient Retrieval:</a:t>
            </a:r>
            <a:r>
              <a:rPr lang="en-US" sz="2000" dirty="0">
                <a:effectLst/>
              </a:rPr>
              <a:t> Standard vector-based retrieval struggles with precision when handling vast datasets, often retrieving irrelevant or overly broad context.</a:t>
            </a:r>
            <a:endParaRPr lang="en-IN" sz="2000" dirty="0">
              <a:effectLst/>
            </a:endParaRPr>
          </a:p>
        </p:txBody>
      </p:sp>
      <p:sp>
        <p:nvSpPr>
          <p:cNvPr id="5" name="Freeform 5">
            <a:extLst>
              <a:ext uri="{FF2B5EF4-FFF2-40B4-BE49-F238E27FC236}">
                <a16:creationId xmlns:a16="http://schemas.microsoft.com/office/drawing/2014/main" id="{5049B68B-4D7A-8443-CA85-62F7A51437E5}"/>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a:extLst>
              <a:ext uri="{FF2B5EF4-FFF2-40B4-BE49-F238E27FC236}">
                <a16:creationId xmlns:a16="http://schemas.microsoft.com/office/drawing/2014/main" id="{5565A760-0216-354C-5E7A-8CC55BF8FCA5}"/>
              </a:ext>
            </a:extLst>
          </p:cNvPr>
          <p:cNvSpPr txBox="1"/>
          <p:nvPr/>
        </p:nvSpPr>
        <p:spPr>
          <a:xfrm>
            <a:off x="3640698" y="236289"/>
            <a:ext cx="8726681" cy="612347"/>
          </a:xfrm>
          <a:prstGeom prst="rect">
            <a:avLst/>
          </a:prstGeom>
        </p:spPr>
        <p:txBody>
          <a:bodyPr lIns="0" tIns="0" rIns="0" bIns="0" rtlCol="0" anchor="t">
            <a:spAutoFit/>
          </a:bodyPr>
          <a:lstStyle/>
          <a:p>
            <a:pPr algn="ctr">
              <a:lnSpc>
                <a:spcPts val="4372"/>
              </a:lnSpc>
            </a:pPr>
            <a:r>
              <a:rPr lang="en-US" sz="5267" b="1" spc="105" dirty="0">
                <a:solidFill>
                  <a:srgbClr val="393A38"/>
                </a:solidFill>
                <a:latin typeface="Poppins Bold"/>
                <a:ea typeface="Poppins Bold"/>
                <a:cs typeface="Poppins Bold"/>
                <a:sym typeface="Poppins Bold"/>
              </a:rPr>
              <a:t>Existing Models</a:t>
            </a:r>
          </a:p>
        </p:txBody>
      </p:sp>
    </p:spTree>
    <p:extLst>
      <p:ext uri="{BB962C8B-B14F-4D97-AF65-F5344CB8AC3E}">
        <p14:creationId xmlns:p14="http://schemas.microsoft.com/office/powerpoint/2010/main" val="1597670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5F175-87DA-A53F-BECF-CCB70636B4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A4D310-0871-01A9-A9DF-4A0BF1C8CA09}"/>
              </a:ext>
            </a:extLst>
          </p:cNvPr>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99FC262-69E7-6B85-C993-6A6E6648F2BA}"/>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801813E9-9783-2E2E-71DF-DA9C6AF75B62}"/>
              </a:ext>
            </a:extLst>
          </p:cNvPr>
          <p:cNvSpPr txBox="1"/>
          <p:nvPr/>
        </p:nvSpPr>
        <p:spPr>
          <a:xfrm>
            <a:off x="1480450" y="1478773"/>
            <a:ext cx="9419463" cy="4001095"/>
          </a:xfrm>
          <a:prstGeom prst="rect">
            <a:avLst/>
          </a:prstGeom>
        </p:spPr>
        <p:txBody>
          <a:bodyPr lIns="0" tIns="0" rIns="0" bIns="0" rtlCol="0" anchor="t">
            <a:spAutoFit/>
          </a:bodyPr>
          <a:lstStyle/>
          <a:p>
            <a:r>
              <a:rPr lang="en-US" sz="2000" b="1" u="sng" dirty="0">
                <a:effectLst/>
              </a:rPr>
              <a:t>Probably Asked Questions (PAQ) and </a:t>
            </a:r>
            <a:r>
              <a:rPr lang="en-US" sz="2000" b="1" u="sng" dirty="0" err="1">
                <a:effectLst/>
              </a:rPr>
              <a:t>RePAQ</a:t>
            </a:r>
            <a:endParaRPr lang="en-US" sz="2000" b="1" u="sng" dirty="0">
              <a:effectLst/>
            </a:endParaRPr>
          </a:p>
          <a:p>
            <a:endParaRPr lang="en-US" sz="2000" b="1" u="sng" dirty="0">
              <a:effectLst/>
            </a:endParaRPr>
          </a:p>
          <a:p>
            <a:pPr lvl="1"/>
            <a:r>
              <a:rPr lang="en-US" sz="2000" dirty="0">
                <a:effectLst/>
              </a:rPr>
              <a:t>PAQ involves generating question-answer pairs to cover knowledge gaps in LLMs, while </a:t>
            </a:r>
            <a:r>
              <a:rPr lang="en-US" sz="2000" dirty="0" err="1">
                <a:effectLst/>
              </a:rPr>
              <a:t>RePAQ</a:t>
            </a:r>
            <a:r>
              <a:rPr lang="en-US" sz="2000" dirty="0">
                <a:effectLst/>
              </a:rPr>
              <a:t> is a QA-pair retriever that enhances efficiency in retrieving relevant QA pairs for answering queries.</a:t>
            </a:r>
          </a:p>
          <a:p>
            <a:pPr lvl="1"/>
            <a:endParaRPr lang="en-US" sz="2000" dirty="0">
              <a:effectLst/>
            </a:endParaRPr>
          </a:p>
          <a:p>
            <a:pPr lvl="1"/>
            <a:r>
              <a:rPr lang="en-US" sz="2000" b="1" dirty="0">
                <a:effectLst/>
              </a:rPr>
              <a:t>Purpose: </a:t>
            </a:r>
            <a:r>
              <a:rPr lang="en-US" sz="2000" dirty="0">
                <a:effectLst/>
              </a:rPr>
              <a:t>Aims to bridge knowledge gaps in LLMs by pre-generating questions that might be asked, improving QA performance.</a:t>
            </a:r>
          </a:p>
          <a:p>
            <a:pPr lvl="1"/>
            <a:endParaRPr lang="en-US" sz="2000" dirty="0">
              <a:effectLst/>
            </a:endParaRPr>
          </a:p>
          <a:p>
            <a:pPr lvl="1"/>
            <a:r>
              <a:rPr lang="en-US" sz="2000" b="1" dirty="0">
                <a:effectLst/>
              </a:rPr>
              <a:t>Limitations: </a:t>
            </a:r>
            <a:r>
              <a:rPr lang="en-US" sz="2000" dirty="0">
                <a:effectLst/>
              </a:rPr>
              <a:t>While innovative, these approaches are less focused on custom dataset creation or efficient retrieval mechanisms tailored to specific domains, and they may not fully address issues like information dilution or computational complexity in large-scale retrieval.</a:t>
            </a:r>
          </a:p>
        </p:txBody>
      </p:sp>
      <p:sp>
        <p:nvSpPr>
          <p:cNvPr id="5" name="Freeform 5">
            <a:extLst>
              <a:ext uri="{FF2B5EF4-FFF2-40B4-BE49-F238E27FC236}">
                <a16:creationId xmlns:a16="http://schemas.microsoft.com/office/drawing/2014/main" id="{C4F7A144-1533-B192-1A94-EB73600E77B9}"/>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a:extLst>
              <a:ext uri="{FF2B5EF4-FFF2-40B4-BE49-F238E27FC236}">
                <a16:creationId xmlns:a16="http://schemas.microsoft.com/office/drawing/2014/main" id="{3B55285E-E56A-FCAF-D2B2-DD53CEB0B3BA}"/>
              </a:ext>
            </a:extLst>
          </p:cNvPr>
          <p:cNvSpPr txBox="1"/>
          <p:nvPr/>
        </p:nvSpPr>
        <p:spPr>
          <a:xfrm>
            <a:off x="3640698" y="236289"/>
            <a:ext cx="8726681" cy="612347"/>
          </a:xfrm>
          <a:prstGeom prst="rect">
            <a:avLst/>
          </a:prstGeom>
        </p:spPr>
        <p:txBody>
          <a:bodyPr lIns="0" tIns="0" rIns="0" bIns="0" rtlCol="0" anchor="t">
            <a:spAutoFit/>
          </a:bodyPr>
          <a:lstStyle/>
          <a:p>
            <a:pPr algn="ctr">
              <a:lnSpc>
                <a:spcPts val="4372"/>
              </a:lnSpc>
            </a:pPr>
            <a:r>
              <a:rPr lang="en-US" sz="5267" b="1" spc="105" dirty="0">
                <a:solidFill>
                  <a:srgbClr val="393A38"/>
                </a:solidFill>
                <a:latin typeface="Poppins Bold"/>
                <a:ea typeface="Poppins Bold"/>
                <a:cs typeface="Poppins Bold"/>
                <a:sym typeface="Poppins Bold"/>
              </a:rPr>
              <a:t>Existing Models</a:t>
            </a:r>
          </a:p>
        </p:txBody>
      </p:sp>
    </p:spTree>
    <p:extLst>
      <p:ext uri="{BB962C8B-B14F-4D97-AF65-F5344CB8AC3E}">
        <p14:creationId xmlns:p14="http://schemas.microsoft.com/office/powerpoint/2010/main" val="2071088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62228-C346-06D1-C421-EA269E7A4D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2FF604-F6B9-9B8A-43D5-24ECA1CB0E78}"/>
              </a:ext>
            </a:extLst>
          </p:cNvPr>
          <p:cNvSpPr/>
          <p:nvPr/>
        </p:nvSpPr>
        <p:spPr>
          <a:xfrm>
            <a:off x="-108850" y="0"/>
            <a:ext cx="3955234" cy="3955234"/>
          </a:xfrm>
          <a:custGeom>
            <a:avLst/>
            <a:gdLst/>
            <a:ahLst/>
            <a:cxnLst/>
            <a:rect l="l" t="t" r="r" b="b"/>
            <a:pathLst>
              <a:path w="5932851" h="5932851">
                <a:moveTo>
                  <a:pt x="0" y="0"/>
                </a:moveTo>
                <a:lnTo>
                  <a:pt x="5932851" y="0"/>
                </a:lnTo>
                <a:lnTo>
                  <a:pt x="5932851" y="5932851"/>
                </a:lnTo>
                <a:lnTo>
                  <a:pt x="0" y="5932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3140D80-9E4C-A241-9807-06A255EF2276}"/>
              </a:ext>
            </a:extLst>
          </p:cNvPr>
          <p:cNvSpPr/>
          <p:nvPr/>
        </p:nvSpPr>
        <p:spPr>
          <a:xfrm flipH="1" flipV="1">
            <a:off x="8797023" y="3429000"/>
            <a:ext cx="4043267" cy="4043267"/>
          </a:xfrm>
          <a:custGeom>
            <a:avLst/>
            <a:gdLst/>
            <a:ahLst/>
            <a:cxnLst/>
            <a:rect l="l" t="t" r="r" b="b"/>
            <a:pathLst>
              <a:path w="6064900" h="6064900">
                <a:moveTo>
                  <a:pt x="6064899" y="6064900"/>
                </a:moveTo>
                <a:lnTo>
                  <a:pt x="0" y="6064900"/>
                </a:lnTo>
                <a:lnTo>
                  <a:pt x="0" y="0"/>
                </a:lnTo>
                <a:lnTo>
                  <a:pt x="6064899" y="0"/>
                </a:lnTo>
                <a:lnTo>
                  <a:pt x="6064899" y="60649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48E2CDB1-6334-7849-2F71-37237684F6E2}"/>
              </a:ext>
            </a:extLst>
          </p:cNvPr>
          <p:cNvSpPr txBox="1"/>
          <p:nvPr/>
        </p:nvSpPr>
        <p:spPr>
          <a:xfrm>
            <a:off x="1480451" y="1576433"/>
            <a:ext cx="9787317" cy="5847755"/>
          </a:xfrm>
          <a:prstGeom prst="rect">
            <a:avLst/>
          </a:prstGeom>
        </p:spPr>
        <p:txBody>
          <a:bodyPr wrap="square" lIns="0" tIns="0" rIns="0" bIns="0" rtlCol="0" anchor="t">
            <a:spAutoFit/>
          </a:bodyPr>
          <a:lstStyle/>
          <a:p>
            <a:pPr algn="just"/>
            <a:r>
              <a:rPr lang="en-US" sz="2000" dirty="0">
                <a:effectLst/>
              </a:rPr>
              <a:t>	</a:t>
            </a:r>
            <a:r>
              <a:rPr lang="en-US" sz="2000" dirty="0" err="1">
                <a:effectLst/>
              </a:rPr>
              <a:t>QuIM</a:t>
            </a:r>
            <a:r>
              <a:rPr lang="en-US" sz="2000" dirty="0">
                <a:effectLst/>
              </a:rPr>
              <a:t>-RAG (Question-to-question Inverted Index Matching) introduces a novel approach to address the limitations of traditional LLMs, RAG systems, and PAQ/</a:t>
            </a:r>
            <a:r>
              <a:rPr lang="en-US" sz="2000" dirty="0" err="1">
                <a:effectLst/>
              </a:rPr>
              <a:t>RePAQ</a:t>
            </a:r>
            <a:r>
              <a:rPr lang="en-US" sz="2000" dirty="0">
                <a:effectLst/>
              </a:rPr>
              <a:t>.</a:t>
            </a:r>
          </a:p>
          <a:p>
            <a:pPr algn="just"/>
            <a:endParaRPr lang="en-US" sz="2000" dirty="0"/>
          </a:p>
          <a:p>
            <a:r>
              <a:rPr lang="en-US" sz="2000" b="1" dirty="0"/>
              <a:t>1. Custom Domain-Specific Dataset</a:t>
            </a:r>
            <a:r>
              <a:rPr lang="en-US" sz="2000" dirty="0"/>
              <a:t>: </a:t>
            </a:r>
          </a:p>
          <a:p>
            <a:endParaRPr lang="en-US" sz="2000" b="1" dirty="0"/>
          </a:p>
          <a:p>
            <a:pPr lvl="1" algn="just"/>
            <a:r>
              <a:rPr lang="en-US" sz="2000" b="1" dirty="0"/>
              <a:t>Previous Models</a:t>
            </a:r>
            <a:r>
              <a:rPr lang="en-US" sz="2000" dirty="0"/>
              <a:t>: Traditional RAG and LLMs often rely on general or publicly available datasets, which may lack depth in niche domains (e.g., university-specific information). PAQ/</a:t>
            </a:r>
            <a:r>
              <a:rPr lang="en-US" sz="2000" dirty="0" err="1"/>
              <a:t>RePAQ</a:t>
            </a:r>
            <a:r>
              <a:rPr lang="en-US" sz="2000" dirty="0"/>
              <a:t> generate QA pairs but do not emphasize structured, domain-specific dataset creation.</a:t>
            </a:r>
          </a:p>
          <a:p>
            <a:pPr lvl="1" algn="just"/>
            <a:r>
              <a:rPr lang="en-US" sz="2000" b="1" dirty="0" err="1"/>
              <a:t>QuIM</a:t>
            </a:r>
            <a:r>
              <a:rPr lang="en-US" sz="2000" b="1" dirty="0"/>
              <a:t>-RAG Difference</a:t>
            </a:r>
            <a:r>
              <a:rPr lang="en-US" sz="2000" dirty="0"/>
              <a:t>: Creates a custom dataset from 687 pages of North Dakota State University (NDSU) websites (Career Advising and Catalog), resulting in 731 chunks and 22,609 questions. This dataset is meticulously curated through web scraping (using </a:t>
            </a:r>
            <a:r>
              <a:rPr lang="en-US" sz="2000" dirty="0" err="1"/>
              <a:t>BeautifulSoup</a:t>
            </a:r>
            <a:r>
              <a:rPr lang="en-US" sz="2000" dirty="0"/>
              <a:t> and Scrapy), chunking (1000-token chunks with 200-character overlaps), and manual review to ensure accuracy and relevance. This reduces information dilution by focusing on high-quality, domain-specific content.</a:t>
            </a:r>
          </a:p>
          <a:p>
            <a:pPr algn="just"/>
            <a:endParaRPr lang="en-US" sz="2000" dirty="0">
              <a:effectLst/>
            </a:endParaRPr>
          </a:p>
          <a:p>
            <a:pPr algn="just"/>
            <a:endParaRPr lang="en-US" sz="2000" dirty="0"/>
          </a:p>
          <a:p>
            <a:pPr algn="just"/>
            <a:endParaRPr lang="en-US" sz="2000" dirty="0">
              <a:effectLst/>
            </a:endParaRPr>
          </a:p>
          <a:p>
            <a:endParaRPr lang="en-US" sz="2000" dirty="0">
              <a:effectLst/>
            </a:endParaRPr>
          </a:p>
        </p:txBody>
      </p:sp>
      <p:sp>
        <p:nvSpPr>
          <p:cNvPr id="5" name="Freeform 5">
            <a:extLst>
              <a:ext uri="{FF2B5EF4-FFF2-40B4-BE49-F238E27FC236}">
                <a16:creationId xmlns:a16="http://schemas.microsoft.com/office/drawing/2014/main" id="{0586A9BE-9731-BE89-9926-F5FF4FCEB109}"/>
              </a:ext>
            </a:extLst>
          </p:cNvPr>
          <p:cNvSpPr/>
          <p:nvPr/>
        </p:nvSpPr>
        <p:spPr>
          <a:xfrm>
            <a:off x="-108850" y="5450634"/>
            <a:ext cx="1589301" cy="1569434"/>
          </a:xfrm>
          <a:custGeom>
            <a:avLst/>
            <a:gdLst/>
            <a:ahLst/>
            <a:cxnLst/>
            <a:rect l="l" t="t" r="r" b="b"/>
            <a:pathLst>
              <a:path w="2383951" h="2354151">
                <a:moveTo>
                  <a:pt x="0" y="0"/>
                </a:moveTo>
                <a:lnTo>
                  <a:pt x="2383950" y="0"/>
                </a:lnTo>
                <a:lnTo>
                  <a:pt x="2383950" y="2354151"/>
                </a:lnTo>
                <a:lnTo>
                  <a:pt x="0" y="2354151"/>
                </a:lnTo>
                <a:lnTo>
                  <a:pt x="0" y="0"/>
                </a:lnTo>
                <a:close/>
              </a:path>
            </a:pathLst>
          </a:custGeom>
          <a:blipFill>
            <a:blip r:embed="rId6"/>
            <a:stretch>
              <a:fillRect/>
            </a:stretch>
          </a:blipFill>
        </p:spPr>
      </p:sp>
      <p:sp>
        <p:nvSpPr>
          <p:cNvPr id="6" name="TextBox 6">
            <a:extLst>
              <a:ext uri="{FF2B5EF4-FFF2-40B4-BE49-F238E27FC236}">
                <a16:creationId xmlns:a16="http://schemas.microsoft.com/office/drawing/2014/main" id="{493FAB5B-B7A0-7164-0245-4EE1CB2DB3DA}"/>
              </a:ext>
            </a:extLst>
          </p:cNvPr>
          <p:cNvSpPr txBox="1"/>
          <p:nvPr/>
        </p:nvSpPr>
        <p:spPr>
          <a:xfrm>
            <a:off x="3846384" y="216309"/>
            <a:ext cx="8208334" cy="1354217"/>
          </a:xfrm>
          <a:prstGeom prst="rect">
            <a:avLst/>
          </a:prstGeom>
        </p:spPr>
        <p:txBody>
          <a:bodyPr wrap="square" lIns="0" tIns="0" rIns="0" bIns="0" rtlCol="0" anchor="t">
            <a:spAutoFit/>
          </a:bodyPr>
          <a:lstStyle/>
          <a:p>
            <a:r>
              <a:rPr lang="en-US" sz="4400" b="1" dirty="0">
                <a:effectLst/>
              </a:rPr>
              <a:t>How </a:t>
            </a:r>
            <a:r>
              <a:rPr lang="en-US" sz="4400" b="1" dirty="0" err="1">
                <a:effectLst/>
              </a:rPr>
              <a:t>QuIM</a:t>
            </a:r>
            <a:r>
              <a:rPr lang="en-US" sz="4400" b="1" dirty="0">
                <a:effectLst/>
              </a:rPr>
              <a:t>-RAG Differs from Previous Models</a:t>
            </a:r>
          </a:p>
        </p:txBody>
      </p:sp>
    </p:spTree>
    <p:extLst>
      <p:ext uri="{BB962C8B-B14F-4D97-AF65-F5344CB8AC3E}">
        <p14:creationId xmlns:p14="http://schemas.microsoft.com/office/powerpoint/2010/main" val="4125855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TotalTime>
  <Words>4870</Words>
  <Application>Microsoft Office PowerPoint</Application>
  <PresentationFormat>Widescreen</PresentationFormat>
  <Paragraphs>522</Paragraphs>
  <Slides>43</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Algerian</vt:lpstr>
      <vt:lpstr>Alice</vt:lpstr>
      <vt:lpstr>Alice Bold Italics</vt:lpstr>
      <vt:lpstr>Arial</vt:lpstr>
      <vt:lpstr>Calibri</vt:lpstr>
      <vt:lpstr>Calibri Light</vt:lpstr>
      <vt:lpstr>Courier New</vt:lpstr>
      <vt:lpstr>Poppins</vt:lpstr>
      <vt:lpstr>Poppins Bold</vt:lpstr>
      <vt:lpstr>Poppins Bold Italics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Galla Durga Rama Satya Pradeep Kumar</dc:creator>
  <cp:lastModifiedBy>Galla Durga Rama Satya Pradeep Kumar</cp:lastModifiedBy>
  <cp:revision>1</cp:revision>
  <dcterms:created xsi:type="dcterms:W3CDTF">2025-07-10T23:39:08Z</dcterms:created>
  <dcterms:modified xsi:type="dcterms:W3CDTF">2025-07-11T01:11:48Z</dcterms:modified>
</cp:coreProperties>
</file>